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906000" cy="6858000" type="A4"/>
  <p:notesSz cx="6877050" cy="96567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7">
          <p15:clr>
            <a:srgbClr val="A4A3A4"/>
          </p15:clr>
        </p15:guide>
        <p15:guide id="2" pos="60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2">
          <p15:clr>
            <a:srgbClr val="A4A3A4"/>
          </p15:clr>
        </p15:guide>
        <p15:guide id="2" pos="21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87" autoAdjust="0"/>
    <p:restoredTop sz="94640" autoAdjust="0"/>
  </p:normalViewPr>
  <p:slideViewPr>
    <p:cSldViewPr snapToObjects="1">
      <p:cViewPr varScale="1">
        <p:scale>
          <a:sx n="114" d="100"/>
          <a:sy n="114" d="100"/>
        </p:scale>
        <p:origin x="2184" y="67"/>
      </p:cViewPr>
      <p:guideLst>
        <p:guide orient="horz" pos="147"/>
        <p:guide pos="60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2862" y="-90"/>
      </p:cViewPr>
      <p:guideLst>
        <p:guide orient="horz" pos="3042"/>
        <p:guide pos="2166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2388" y="0"/>
            <a:ext cx="3011487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F7DC60C2-BC2E-4AD5-B026-DBD05F5DE58E}" type="datetimeFigureOut">
              <a:rPr lang="en-GB"/>
              <a:pPr>
                <a:defRPr/>
              </a:pPr>
              <a:t>01/08/2019</a:t>
            </a:fld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2100"/>
            <a:ext cx="301148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2388" y="9182100"/>
            <a:ext cx="3011487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1C61D5-D027-4ED4-8358-9E73F804437A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289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813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6FAB172-DE82-46B9-BF7A-7527937199AE}" type="datetimeFigureOut">
              <a:rPr lang="de-DE"/>
              <a:pPr>
                <a:defRPr/>
              </a:pPr>
              <a:t>01.08.2019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25500" y="725488"/>
            <a:ext cx="522605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7388" y="4586288"/>
            <a:ext cx="5502275" cy="4344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172575"/>
            <a:ext cx="2981325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94138" y="9172575"/>
            <a:ext cx="2981325" cy="482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CFFB7DE-6B3C-4FA3-A654-1E7748EA3A8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4780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96FA05A-A8D7-4231-A5C3-40572FD948BA}" type="slidenum">
              <a:rPr lang="de-DE" sz="1200"/>
              <a:pPr/>
              <a:t>1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269049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DE8E31FB-D828-4C5B-81D5-921440C8FFD4}" type="slidenum">
              <a:rPr lang="de-DE" sz="1200"/>
              <a:pPr/>
              <a:t>2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355576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25188-13B0-464A-A3F0-E9B81C546716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20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C47F4-09AE-4B7B-8296-5587175C3C3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7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F033E-7223-4059-94A3-CE60A3804AA9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16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234FB-BB82-460E-BABF-4F653E6BDFA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38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C9A4F-0A50-41B9-A466-E615BEB2FA6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7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62049-EFC3-4802-95F6-3F671C01CA24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96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FF370-DF3B-45B5-B305-8B1E27D2682D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58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B1FE0-6067-4943-96F9-02353B621CAC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1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A6806-BC14-43C1-8D69-A8EDE55E7176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92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7CC8A-9BF8-41FB-84C3-ACA0B7C7B2F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96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2A5772-ADDC-4B01-809C-FD9EC3AD1E8F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MANUEL 6S_NOBEL_BIOCARE_STOCKHOLM.PPT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88C0BCA1-6D53-42FE-840B-20BF1E5AD42A}" type="slidenum">
              <a:rPr lang="fr-FR"/>
              <a:pPr/>
              <a:t>‹Nr.›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330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6865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6927850" y="2587625"/>
            <a:ext cx="2708275" cy="304641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85% 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aller Fehler sind systembedingt</a:t>
            </a:r>
            <a:endParaRPr lang="fr-FR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D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as</a:t>
            </a:r>
            <a:r>
              <a:rPr lang="fr-FR" sz="20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Problem von der Person trennen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N</a:t>
            </a:r>
            <a:r>
              <a:rPr lang="fr-FR" sz="2000" dirty="0">
                <a:solidFill>
                  <a:srgbClr val="C00000"/>
                </a:solidFill>
                <a:latin typeface="Arial" charset="0"/>
                <a:cs typeface="Arial" charset="0"/>
              </a:rPr>
              <a:t>ull Fehler Prinzip muß zum Standard werden</a:t>
            </a:r>
            <a:endParaRPr lang="fr-FR" sz="16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6775450" y="6629400"/>
            <a:ext cx="2476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3363913" y="6629400"/>
            <a:ext cx="4127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61913" y="6629400"/>
            <a:ext cx="4127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0" name="Rechteck 29"/>
          <p:cNvSpPr/>
          <p:nvPr/>
        </p:nvSpPr>
        <p:spPr>
          <a:xfrm>
            <a:off x="6851650" y="1330325"/>
            <a:ext cx="2039938" cy="954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Null Fehler</a:t>
            </a:r>
          </a:p>
          <a:p>
            <a:pPr eaLnBrk="0" hangingPunct="0">
              <a:defRPr/>
            </a:pPr>
            <a:r>
              <a:rPr lang="fr-FR" sz="2800" b="1" dirty="0">
                <a:solidFill>
                  <a:srgbClr val="C00000"/>
                </a:solidFill>
                <a:latin typeface="Arial" charset="0"/>
                <a:cs typeface="Arial" charset="0"/>
              </a:rPr>
              <a:t>Prinzip</a:t>
            </a:r>
            <a:endParaRPr lang="de-DE" sz="2800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-583405" y="-207963"/>
            <a:ext cx="184150" cy="46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/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282575" y="228600"/>
            <a:ext cx="2889250" cy="27082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Interne Kunden-Lieferanten-Beziehungen</a:t>
            </a:r>
            <a:r>
              <a:rPr lang="de-DE" sz="1600" dirty="0"/>
              <a:t>…</a:t>
            </a:r>
          </a:p>
          <a:p>
            <a:pPr>
              <a:defRPr/>
            </a:pPr>
            <a:r>
              <a:rPr lang="fr-FR" sz="1200" dirty="0">
                <a:latin typeface="Arial" charset="0"/>
                <a:cs typeface="Arial" charset="0"/>
              </a:rPr>
              <a:t> </a:t>
            </a:r>
            <a:endParaRPr lang="de-DE" sz="1200" dirty="0"/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charset="0"/>
                <a:cs typeface="Arial" charset="0"/>
              </a:rPr>
              <a:t>zielen auf eine 100%-Qualität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steigern die Mitarbeitermotivation durch Autonomieerhöhung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schaffen Verantwortungsdelegation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verringern die Kosten durch Fremdkontrollen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ermöglichen kleine, agile Regelkreise</a:t>
            </a:r>
          </a:p>
        </p:txBody>
      </p:sp>
      <p:sp>
        <p:nvSpPr>
          <p:cNvPr id="5" name="Rechteck 4"/>
          <p:cNvSpPr/>
          <p:nvPr/>
        </p:nvSpPr>
        <p:spPr bwMode="auto">
          <a:xfrm>
            <a:off x="282575" y="3429000"/>
            <a:ext cx="1384300" cy="6746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Prozess n-1</a:t>
            </a:r>
          </a:p>
        </p:txBody>
      </p:sp>
      <p:sp>
        <p:nvSpPr>
          <p:cNvPr id="23" name="Rechteck 22"/>
          <p:cNvSpPr/>
          <p:nvPr/>
        </p:nvSpPr>
        <p:spPr bwMode="auto">
          <a:xfrm>
            <a:off x="274638" y="4419600"/>
            <a:ext cx="1392237" cy="67468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Prozess n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274638" y="5364163"/>
            <a:ext cx="1392237" cy="6746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de-DE" sz="1600" dirty="0">
                <a:latin typeface="Arial" pitchFamily="34" charset="0"/>
              </a:rPr>
              <a:t>Prozess n+1</a:t>
            </a:r>
          </a:p>
        </p:txBody>
      </p:sp>
      <p:cxnSp>
        <p:nvCxnSpPr>
          <p:cNvPr id="2063" name="Gerade Verbindung mit Pfeil 6"/>
          <p:cNvCxnSpPr>
            <a:cxnSpLocks noChangeShapeType="1"/>
          </p:cNvCxnSpPr>
          <p:nvPr/>
        </p:nvCxnSpPr>
        <p:spPr bwMode="auto">
          <a:xfrm>
            <a:off x="1938338" y="3419475"/>
            <a:ext cx="0" cy="1238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feld 7"/>
          <p:cNvSpPr txBox="1"/>
          <p:nvPr/>
        </p:nvSpPr>
        <p:spPr>
          <a:xfrm>
            <a:off x="1892660" y="3386297"/>
            <a:ext cx="369332" cy="1212833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ist Lieferant für</a:t>
            </a:r>
          </a:p>
        </p:txBody>
      </p:sp>
      <p:cxnSp>
        <p:nvCxnSpPr>
          <p:cNvPr id="2065" name="Gerade Verbindung mit Pfeil 27"/>
          <p:cNvCxnSpPr>
            <a:cxnSpLocks noChangeShapeType="1"/>
          </p:cNvCxnSpPr>
          <p:nvPr/>
        </p:nvCxnSpPr>
        <p:spPr bwMode="auto">
          <a:xfrm>
            <a:off x="1938338" y="4846638"/>
            <a:ext cx="0" cy="1238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feld 28"/>
          <p:cNvSpPr txBox="1"/>
          <p:nvPr/>
        </p:nvSpPr>
        <p:spPr>
          <a:xfrm>
            <a:off x="1892660" y="4812981"/>
            <a:ext cx="369332" cy="1212833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ist Lieferant für</a:t>
            </a:r>
          </a:p>
        </p:txBody>
      </p:sp>
      <p:cxnSp>
        <p:nvCxnSpPr>
          <p:cNvPr id="2067" name="Gerade Verbindung mit Pfeil 9"/>
          <p:cNvCxnSpPr>
            <a:cxnSpLocks noChangeShapeType="1"/>
          </p:cNvCxnSpPr>
          <p:nvPr/>
        </p:nvCxnSpPr>
        <p:spPr bwMode="auto">
          <a:xfrm flipV="1">
            <a:off x="2262188" y="3429000"/>
            <a:ext cx="0" cy="1228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Textfeld 31"/>
          <p:cNvSpPr txBox="1"/>
          <p:nvPr/>
        </p:nvSpPr>
        <p:spPr>
          <a:xfrm>
            <a:off x="2198403" y="3484985"/>
            <a:ext cx="369332" cy="1111843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ist Kunde von</a:t>
            </a:r>
          </a:p>
        </p:txBody>
      </p:sp>
      <p:cxnSp>
        <p:nvCxnSpPr>
          <p:cNvPr id="2069" name="Gerade Verbindung mit Pfeil 32"/>
          <p:cNvCxnSpPr>
            <a:cxnSpLocks noChangeShapeType="1"/>
          </p:cNvCxnSpPr>
          <p:nvPr/>
        </p:nvCxnSpPr>
        <p:spPr bwMode="auto">
          <a:xfrm flipV="1">
            <a:off x="2271713" y="4810125"/>
            <a:ext cx="0" cy="1228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Textfeld 33"/>
          <p:cNvSpPr txBox="1"/>
          <p:nvPr/>
        </p:nvSpPr>
        <p:spPr>
          <a:xfrm>
            <a:off x="2207695" y="4866664"/>
            <a:ext cx="369332" cy="1111843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de-DE" sz="1200" b="1" dirty="0">
                <a:latin typeface="Arial" pitchFamily="34" charset="0"/>
              </a:rPr>
              <a:t>ist Kunde von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467100" y="242888"/>
            <a:ext cx="3106738" cy="30162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10er-Regel der Fehlerkosten</a:t>
            </a:r>
          </a:p>
          <a:p>
            <a:pPr>
              <a:defRPr/>
            </a:pPr>
            <a:endParaRPr lang="de-DE" sz="1200" dirty="0"/>
          </a:p>
          <a:p>
            <a:pPr>
              <a:spcBef>
                <a:spcPct val="50000"/>
              </a:spcBef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Erfahrungsregel aus dem Qualitätsmana-gement, dass die Kosten der Fehlerver-hütung bzw. der Fehlerbehebung in jeder Phase um den Faktor 10 steigen: wenn Fehler nicht bei Planung und Entwicklung vermieden werden, sondern erst bei der Gestaltung der Arbeitsschritte und Prozes-se (Arbeitsvorbereitung,  Ablauforganisa-tion) bemerkt werden oder sogar erst in der Fertigung, bei der Endprüfung oder gar beim Kunden - dann sind sie 1 000 mal höher als die Kosten der Fehlerverhütung in der Planung und Entwicklung.</a:t>
            </a:r>
          </a:p>
        </p:txBody>
      </p:sp>
      <p:pic>
        <p:nvPicPr>
          <p:cNvPr id="2072" name="Grafik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3441700"/>
            <a:ext cx="320992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73" name="Gruppieren 24"/>
          <p:cNvGrpSpPr>
            <a:grpSpLocks/>
          </p:cNvGrpSpPr>
          <p:nvPr/>
        </p:nvGrpSpPr>
        <p:grpSpPr bwMode="auto">
          <a:xfrm>
            <a:off x="8866188" y="728663"/>
            <a:ext cx="677862" cy="415925"/>
            <a:chOff x="8865648" y="728700"/>
            <a:chExt cx="677862" cy="415925"/>
          </a:xfrm>
        </p:grpSpPr>
        <p:grpSp>
          <p:nvGrpSpPr>
            <p:cNvPr id="2074" name="Group 61"/>
            <p:cNvGrpSpPr>
              <a:grpSpLocks/>
            </p:cNvGrpSpPr>
            <p:nvPr/>
          </p:nvGrpSpPr>
          <p:grpSpPr bwMode="auto">
            <a:xfrm>
              <a:off x="8865648" y="728700"/>
              <a:ext cx="677862" cy="415925"/>
              <a:chOff x="1071563" y="1785938"/>
              <a:chExt cx="7000875" cy="4572000"/>
            </a:xfrm>
          </p:grpSpPr>
          <p:sp>
            <p:nvSpPr>
              <p:cNvPr id="31" name="Rectangle 2"/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1858547" y="3007465"/>
                <a:ext cx="1705132" cy="2635002"/>
              </a:xfrm>
              <a:prstGeom prst="rect">
                <a:avLst/>
              </a:prstGeom>
              <a:solidFill>
                <a:sysClr val="window" lastClr="FFFFFF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1924129" y="3007465"/>
                <a:ext cx="1573968" cy="2635002"/>
              </a:xfrm>
              <a:prstGeom prst="rect">
                <a:avLst/>
              </a:prstGeom>
              <a:solidFill>
                <a:srgbClr val="CC0000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marL="0" lvl="2" indent="3175" algn="ctr" fontAlgn="auto">
                  <a:lnSpc>
                    <a:spcPct val="90000"/>
                  </a:lnSpc>
                  <a:spcBef>
                    <a:spcPct val="40000"/>
                  </a:spcBef>
                  <a:spcAft>
                    <a:spcPts val="0"/>
                  </a:spcAft>
                  <a:buClr>
                    <a:srgbClr val="D9D9D9"/>
                  </a:buClr>
                  <a:defRPr/>
                </a:pPr>
                <a:endParaRPr lang="en-GB" sz="1800" b="1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5" name="Rectangle 6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1071563" y="5851871"/>
                <a:ext cx="7000875" cy="506067"/>
              </a:xfrm>
              <a:prstGeom prst="rect">
                <a:avLst/>
              </a:prstGeom>
              <a:solidFill>
                <a:sysClr val="window" lastClr="FFFFFF">
                  <a:lumMod val="85000"/>
                </a:sysClr>
              </a:solidFill>
              <a:ln w="9525" cap="flat" cmpd="sng" algn="ctr">
                <a:solidFill>
                  <a:srgbClr val="50505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lIns="90000" anchor="ctr"/>
              <a:lstStyle/>
              <a:p>
                <a:pPr marL="1588" lvl="1" algn="ctr" fontAlgn="auto">
                  <a:spcBef>
                    <a:spcPct val="4000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36" name="AutoShape 7"/>
              <p:cNvSpPr>
                <a:spLocks noChangeArrowheads="1"/>
              </p:cNvSpPr>
              <p:nvPr/>
            </p:nvSpPr>
            <p:spPr bwMode="auto">
              <a:xfrm rot="16200000">
                <a:off x="4074662" y="-1217161"/>
                <a:ext cx="994666" cy="7000875"/>
              </a:xfrm>
              <a:prstGeom prst="homePlate">
                <a:avLst>
                  <a:gd name="adj" fmla="val 68019"/>
                </a:avLst>
              </a:prstGeom>
              <a:solidFill>
                <a:sysClr val="window" lastClr="FFFFFF">
                  <a:lumMod val="85000"/>
                </a:sysClr>
              </a:solidFill>
              <a:ln w="9525">
                <a:solidFill>
                  <a:srgbClr val="505050"/>
                </a:solidFill>
                <a:miter lim="800000"/>
                <a:headEnd/>
                <a:tailEnd/>
              </a:ln>
              <a:effectLst/>
            </p:spPr>
            <p:txBody>
              <a:bodyPr vert="eaVert" wrap="none" lIns="90000" tIns="46800" rIns="90000" bIns="46800" anchor="ctr"/>
              <a:lstStyle/>
              <a:p>
                <a:pPr algn="ctr" fontAlgn="auto">
                  <a:spcBef>
                    <a:spcPct val="40000"/>
                  </a:spcBef>
                  <a:spcAft>
                    <a:spcPts val="0"/>
                  </a:spcAft>
                  <a:defRPr/>
                </a:pPr>
                <a:endParaRPr lang="en-GB" sz="1600" b="1" kern="0" dirty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38" name="Rectangle 8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1792965" y="2780604"/>
                <a:ext cx="1852687" cy="226860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9" name="Rectangle 9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792965" y="5642467"/>
                <a:ext cx="1852687" cy="209405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0" name="Rectangle 2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5563931" y="3007465"/>
                <a:ext cx="1721523" cy="2635002"/>
              </a:xfrm>
              <a:prstGeom prst="rect">
                <a:avLst/>
              </a:prstGeom>
              <a:solidFill>
                <a:sysClr val="window" lastClr="FFFFFF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1" name="Rectangle 29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5645903" y="3007465"/>
                <a:ext cx="1573968" cy="2635002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marL="0" lvl="2" indent="3175" algn="ctr" fontAlgn="auto">
                  <a:lnSpc>
                    <a:spcPct val="90000"/>
                  </a:lnSpc>
                  <a:spcBef>
                    <a:spcPct val="40000"/>
                  </a:spcBef>
                  <a:spcAft>
                    <a:spcPts val="0"/>
                  </a:spcAft>
                  <a:buClr>
                    <a:srgbClr val="D9D9D9"/>
                  </a:buClr>
                  <a:defRPr/>
                </a:pPr>
                <a:endParaRPr lang="en-GB" sz="1800" b="1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2" name="Rectangle 8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5498349" y="2780604"/>
                <a:ext cx="1852687" cy="226860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5498349" y="5642467"/>
                <a:ext cx="1852687" cy="209405"/>
              </a:xfrm>
              <a:prstGeom prst="rect">
                <a:avLst/>
              </a:prstGeom>
              <a:solidFill>
                <a:sysClr val="window" lastClr="FFFFFF"/>
              </a:solidFill>
              <a:ln w="9525" algn="ctr">
                <a:solidFill>
                  <a:srgbClr val="50505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 kern="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27" name="Curved Left Arrow 13"/>
            <p:cNvSpPr>
              <a:spLocks noChangeArrowheads="1"/>
            </p:cNvSpPr>
            <p:nvPr/>
          </p:nvSpPr>
          <p:spPr bwMode="auto">
            <a:xfrm rot="10800000">
              <a:off x="9049798" y="858875"/>
              <a:ext cx="139700" cy="180975"/>
            </a:xfrm>
            <a:prstGeom prst="curvedLeftArrow">
              <a:avLst>
                <a:gd name="adj1" fmla="val 24848"/>
                <a:gd name="adj2" fmla="val 49701"/>
                <a:gd name="adj3" fmla="val 25000"/>
              </a:avLst>
            </a:prstGeom>
            <a:solidFill>
              <a:sysClr val="window" lastClr="FFFFFF"/>
            </a:solidFill>
            <a:ln w="9525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  <a:cs typeface="Arial" charset="0"/>
              </a:endParaRPr>
            </a:p>
          </p:txBody>
        </p:sp>
        <p:sp>
          <p:nvSpPr>
            <p:cNvPr id="28" name="Curved Left Arrow 13"/>
            <p:cNvSpPr>
              <a:spLocks noChangeArrowheads="1"/>
            </p:cNvSpPr>
            <p:nvPr/>
          </p:nvSpPr>
          <p:spPr bwMode="auto">
            <a:xfrm rot="10800000" flipH="1" flipV="1">
              <a:off x="9213310" y="871575"/>
              <a:ext cx="142875" cy="180975"/>
            </a:xfrm>
            <a:prstGeom prst="curvedLeftArrow">
              <a:avLst>
                <a:gd name="adj1" fmla="val 24981"/>
                <a:gd name="adj2" fmla="val 49975"/>
                <a:gd name="adj3" fmla="val 25000"/>
              </a:avLst>
            </a:prstGeom>
            <a:solidFill>
              <a:sysClr val="window" lastClr="FFFFFF"/>
            </a:solidFill>
            <a:ln w="9525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30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66865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30200" y="457200"/>
            <a:ext cx="247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6754813" y="6634163"/>
            <a:ext cx="4127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41275" y="6634163"/>
            <a:ext cx="4953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3363913" y="6634163"/>
            <a:ext cx="4127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282575" y="228600"/>
            <a:ext cx="2889250" cy="2338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de-DE" sz="1600" b="1" dirty="0">
                <a:solidFill>
                  <a:schemeClr val="tx1"/>
                </a:solidFill>
                <a:latin typeface="Arial" charset="0"/>
                <a:cs typeface="Arial" charset="0"/>
              </a:rPr>
              <a:t>Null-Fehler-Produktion bedeutet </a:t>
            </a:r>
            <a:r>
              <a:rPr lang="en-US" sz="1600" b="1" dirty="0">
                <a:latin typeface="Arial" charset="0"/>
                <a:cs typeface="Arial" charset="0"/>
              </a:rPr>
              <a:t>…</a:t>
            </a:r>
          </a:p>
          <a:p>
            <a:pPr>
              <a:defRPr/>
            </a:pPr>
            <a:r>
              <a:rPr lang="fr-FR" sz="1200" dirty="0">
                <a:latin typeface="Arial" charset="0"/>
                <a:cs typeface="Arial" charset="0"/>
              </a:rPr>
              <a:t> </a:t>
            </a:r>
            <a:endParaRPr lang="de-DE" sz="1200" dirty="0"/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charset="0"/>
                <a:cs typeface="Arial" charset="0"/>
              </a:rPr>
              <a:t>Es gibt kein akzeptables Fehlerniveau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Jeder Fehler wird verfolgt und die Ursachen bekämpft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n"/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Das Erreichen von Qualität hat absolute Priorität vor Erreichen der Stückzahl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6686550" y="228600"/>
            <a:ext cx="28575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77913" algn="l"/>
                <a:tab pos="11604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de-DE" sz="1200" b="1">
                <a:latin typeface="Arial" panose="020B0604020202020204" pitchFamily="34" charset="0"/>
              </a:rPr>
              <a:t>Das Null-Fehler-Prinzip </a:t>
            </a:r>
            <a:r>
              <a:rPr lang="de-DE" sz="1200">
                <a:latin typeface="Arial" panose="020B0604020202020204" pitchFamily="34" charset="0"/>
              </a:rPr>
              <a:t>ist ein Streben aller Beteiligten, die Fehlerrate gegen Null zu reduzieren. Dies schließt alle Maßnahmen und Vorkehrungen mit ein, die Prozesse und Handlungs-anweisungen sicher, nachvollziehbar und steuerbar machen. </a:t>
            </a:r>
          </a:p>
          <a:p>
            <a:endParaRPr lang="de-DE" sz="1200">
              <a:latin typeface="Arial" panose="020B0604020202020204" pitchFamily="34" charset="0"/>
            </a:endParaRPr>
          </a:p>
          <a:p>
            <a:r>
              <a:rPr lang="de-DE" sz="1200">
                <a:latin typeface="Arial" panose="020B0604020202020204" pitchFamily="34" charset="0"/>
              </a:rPr>
              <a:t>Eines der Prinzipien ist </a:t>
            </a:r>
            <a:r>
              <a:rPr lang="de-DE" sz="1200" b="1">
                <a:latin typeface="Arial" panose="020B0604020202020204" pitchFamily="34" charset="0"/>
              </a:rPr>
              <a:t>Poka Yoke</a:t>
            </a:r>
            <a:r>
              <a:rPr lang="de-DE" sz="1200">
                <a:latin typeface="Arial" panose="020B0604020202020204" pitchFamily="34" charset="0"/>
              </a:rPr>
              <a:t>.</a:t>
            </a:r>
          </a:p>
          <a:p>
            <a:endParaRPr lang="de-DE" sz="1200">
              <a:latin typeface="Arial" panose="020B0604020202020204" pitchFamily="34" charset="0"/>
            </a:endParaRPr>
          </a:p>
          <a:p>
            <a:r>
              <a:rPr lang="de-DE" sz="1200">
                <a:latin typeface="Arial" panose="020B0604020202020204" pitchFamily="34" charset="0"/>
              </a:rPr>
              <a:t>Es kommt aus dem Japanischen und bedeutet </a:t>
            </a:r>
            <a:r>
              <a:rPr lang="de-DE" sz="1200" b="1">
                <a:latin typeface="Arial" panose="020B0604020202020204" pitchFamily="34" charset="0"/>
              </a:rPr>
              <a:t>"Vermeiden unbeabsichtigter Fehlhandlungen"</a:t>
            </a:r>
            <a:r>
              <a:rPr lang="de-DE" sz="1200">
                <a:latin typeface="Arial" panose="020B0604020202020204" pitchFamily="34" charset="0"/>
              </a:rPr>
              <a:t> oder auch </a:t>
            </a:r>
            <a:r>
              <a:rPr lang="de-DE" sz="1200" b="1">
                <a:latin typeface="Arial" panose="020B0604020202020204" pitchFamily="34" charset="0"/>
              </a:rPr>
              <a:t>"Narrensicher". </a:t>
            </a:r>
          </a:p>
          <a:p>
            <a:endParaRPr lang="de-DE" sz="1200" b="1">
              <a:latin typeface="Arial" panose="020B0604020202020204" pitchFamily="34" charset="0"/>
            </a:endParaRPr>
          </a:p>
          <a:p>
            <a:r>
              <a:rPr lang="de-DE" sz="1200">
                <a:latin typeface="Arial" panose="020B0604020202020204" pitchFamily="34" charset="0"/>
              </a:rPr>
              <a:t>Es beschreibt ein aus mehreren Bestandteilen bestehendes System, welches technische Maßnahmen bzw. Einrichtungen zur sofortigen Fehler-entdeckung und -vermeidung enthält.</a:t>
            </a:r>
          </a:p>
        </p:txBody>
      </p:sp>
      <p:pic>
        <p:nvPicPr>
          <p:cNvPr id="3082" name="Picture 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3" y="3225800"/>
            <a:ext cx="1447800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Text Box 67"/>
          <p:cNvSpPr txBox="1">
            <a:spLocks noChangeArrowheads="1"/>
          </p:cNvSpPr>
          <p:nvPr/>
        </p:nvSpPr>
        <p:spPr bwMode="auto">
          <a:xfrm>
            <a:off x="334963" y="4752975"/>
            <a:ext cx="2841625" cy="10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de-DE" sz="1400" b="1">
                <a:solidFill>
                  <a:srgbClr val="FF0000"/>
                </a:solidFill>
                <a:latin typeface="Arial" panose="020B0604020202020204" pitchFamily="34" charset="0"/>
              </a:rPr>
              <a:t>Tolerieren und „gesund beten“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de-DE" sz="1400" b="1">
                <a:solidFill>
                  <a:srgbClr val="FF0000"/>
                </a:solidFill>
                <a:latin typeface="Arial" panose="020B0604020202020204" pitchFamily="34" charset="0"/>
              </a:rPr>
              <a:t>Anlage laufen lassen und Fehlteile aussortieren</a:t>
            </a:r>
          </a:p>
        </p:txBody>
      </p:sp>
      <p:sp>
        <p:nvSpPr>
          <p:cNvPr id="34" name="Text Box 87"/>
          <p:cNvSpPr txBox="1">
            <a:spLocks noChangeArrowheads="1"/>
          </p:cNvSpPr>
          <p:nvPr/>
        </p:nvSpPr>
        <p:spPr bwMode="auto">
          <a:xfrm>
            <a:off x="3482975" y="228600"/>
            <a:ext cx="2909888" cy="11080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de-DE" sz="1200" b="1" u="sng" dirty="0">
                <a:solidFill>
                  <a:schemeClr val="dk1"/>
                </a:solidFill>
                <a:latin typeface="Arial" charset="0"/>
                <a:cs typeface="Arial" charset="0"/>
              </a:rPr>
              <a:t>Jeder Mitarbeiter </a:t>
            </a:r>
            <a:r>
              <a:rPr lang="de-DE" sz="1200" dirty="0">
                <a:solidFill>
                  <a:schemeClr val="dk1"/>
                </a:solidFill>
                <a:latin typeface="Arial" charset="0"/>
                <a:cs typeface="Arial" charset="0"/>
              </a:rPr>
              <a:t>ist berechtigt und verpflichtet, die Produktion beim Auftreten einer Unregelmäßigkeit (Material, Maschine oder Produkt) anzuhalten !</a:t>
            </a:r>
          </a:p>
        </p:txBody>
      </p:sp>
      <p:grpSp>
        <p:nvGrpSpPr>
          <p:cNvPr id="3085" name="Gruppieren 1"/>
          <p:cNvGrpSpPr>
            <a:grpSpLocks/>
          </p:cNvGrpSpPr>
          <p:nvPr/>
        </p:nvGrpSpPr>
        <p:grpSpPr bwMode="auto">
          <a:xfrm>
            <a:off x="4621213" y="1763713"/>
            <a:ext cx="1862137" cy="2133600"/>
            <a:chOff x="2889250" y="2362200"/>
            <a:chExt cx="2730500" cy="3362325"/>
          </a:xfrm>
        </p:grpSpPr>
        <p:pic>
          <p:nvPicPr>
            <p:cNvPr id="3172" name="Picture 71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800" y="3216275"/>
              <a:ext cx="1470025" cy="250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3" name="Picture 4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8325" y="2362200"/>
              <a:ext cx="1241425" cy="2860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4" name="Picture 8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250" y="2771775"/>
              <a:ext cx="1377950" cy="962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75" name="Text Box 85"/>
            <p:cNvSpPr txBox="1">
              <a:spLocks noChangeArrowheads="1"/>
            </p:cNvSpPr>
            <p:nvPr/>
          </p:nvSpPr>
          <p:spPr bwMode="auto">
            <a:xfrm>
              <a:off x="3084857" y="2756246"/>
              <a:ext cx="8461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sz="1800">
                  <a:solidFill>
                    <a:srgbClr val="000066"/>
                  </a:solidFill>
                  <a:latin typeface="Comic Sans MS" panose="030F0702030302020204" pitchFamily="66" charset="0"/>
                </a:rPr>
                <a:t>Stop !</a:t>
              </a:r>
            </a:p>
          </p:txBody>
        </p:sp>
      </p:grpSp>
      <p:pic>
        <p:nvPicPr>
          <p:cNvPr id="3086" name="Picture 4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438" y="3013075"/>
            <a:ext cx="15017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87" name="Gruppieren 39"/>
          <p:cNvGrpSpPr>
            <a:grpSpLocks/>
          </p:cNvGrpSpPr>
          <p:nvPr/>
        </p:nvGrpSpPr>
        <p:grpSpPr bwMode="auto">
          <a:xfrm>
            <a:off x="3546475" y="2981325"/>
            <a:ext cx="1328738" cy="239713"/>
            <a:chOff x="627063" y="4297363"/>
            <a:chExt cx="2501900" cy="733425"/>
          </a:xfrm>
        </p:grpSpPr>
        <p:grpSp>
          <p:nvGrpSpPr>
            <p:cNvPr id="3090" name="Group 1001"/>
            <p:cNvGrpSpPr>
              <a:grpSpLocks/>
            </p:cNvGrpSpPr>
            <p:nvPr/>
          </p:nvGrpSpPr>
          <p:grpSpPr bwMode="auto">
            <a:xfrm>
              <a:off x="1749425" y="4297363"/>
              <a:ext cx="846138" cy="719137"/>
              <a:chOff x="1487" y="830"/>
              <a:chExt cx="3402" cy="2892"/>
            </a:xfrm>
          </p:grpSpPr>
          <p:sp>
            <p:nvSpPr>
              <p:cNvPr id="3154" name="Freeform 983"/>
              <p:cNvSpPr>
                <a:spLocks/>
              </p:cNvSpPr>
              <p:nvPr/>
            </p:nvSpPr>
            <p:spPr bwMode="auto">
              <a:xfrm>
                <a:off x="1793" y="3068"/>
                <a:ext cx="522" cy="648"/>
              </a:xfrm>
              <a:custGeom>
                <a:avLst/>
                <a:gdLst>
                  <a:gd name="T0" fmla="*/ 468 w 87"/>
                  <a:gd name="T1" fmla="*/ 0 h 108"/>
                  <a:gd name="T2" fmla="*/ 0 w 87"/>
                  <a:gd name="T3" fmla="*/ 432 h 108"/>
                  <a:gd name="T4" fmla="*/ 720 w 87"/>
                  <a:gd name="T5" fmla="*/ 2736 h 108"/>
                  <a:gd name="T6" fmla="*/ 1512 w 87"/>
                  <a:gd name="T7" fmla="*/ 3708 h 108"/>
                  <a:gd name="T8" fmla="*/ 2520 w 87"/>
                  <a:gd name="T9" fmla="*/ 3780 h 108"/>
                  <a:gd name="T10" fmla="*/ 3096 w 87"/>
                  <a:gd name="T11" fmla="*/ 3564 h 108"/>
                  <a:gd name="T12" fmla="*/ 2160 w 87"/>
                  <a:gd name="T13" fmla="*/ 3096 h 108"/>
                  <a:gd name="T14" fmla="*/ 1656 w 87"/>
                  <a:gd name="T15" fmla="*/ 2016 h 108"/>
                  <a:gd name="T16" fmla="*/ 2052 w 87"/>
                  <a:gd name="T17" fmla="*/ 1152 h 108"/>
                  <a:gd name="T18" fmla="*/ 468 w 87"/>
                  <a:gd name="T19" fmla="*/ 0 h 10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87" h="108">
                    <a:moveTo>
                      <a:pt x="13" y="0"/>
                    </a:moveTo>
                    <a:lnTo>
                      <a:pt x="0" y="12"/>
                    </a:lnTo>
                    <a:cubicBezTo>
                      <a:pt x="0" y="25"/>
                      <a:pt x="5" y="71"/>
                      <a:pt x="20" y="76"/>
                    </a:cubicBezTo>
                    <a:cubicBezTo>
                      <a:pt x="32" y="78"/>
                      <a:pt x="34" y="102"/>
                      <a:pt x="42" y="103"/>
                    </a:cubicBezTo>
                    <a:cubicBezTo>
                      <a:pt x="48" y="105"/>
                      <a:pt x="61" y="106"/>
                      <a:pt x="70" y="105"/>
                    </a:cubicBezTo>
                    <a:cubicBezTo>
                      <a:pt x="77" y="107"/>
                      <a:pt x="87" y="108"/>
                      <a:pt x="86" y="99"/>
                    </a:cubicBezTo>
                    <a:cubicBezTo>
                      <a:pt x="82" y="89"/>
                      <a:pt x="64" y="92"/>
                      <a:pt x="60" y="86"/>
                    </a:cubicBezTo>
                    <a:cubicBezTo>
                      <a:pt x="54" y="82"/>
                      <a:pt x="44" y="62"/>
                      <a:pt x="46" y="56"/>
                    </a:cubicBezTo>
                    <a:cubicBezTo>
                      <a:pt x="44" y="41"/>
                      <a:pt x="48" y="37"/>
                      <a:pt x="57" y="32"/>
                    </a:cubicBezTo>
                    <a:cubicBezTo>
                      <a:pt x="57" y="24"/>
                      <a:pt x="19" y="7"/>
                      <a:pt x="13" y="0"/>
                    </a:cubicBezTo>
                    <a:close/>
                  </a:path>
                </a:pathLst>
              </a:custGeom>
              <a:solidFill>
                <a:srgbClr val="DEDED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5" name="Freeform 984"/>
              <p:cNvSpPr>
                <a:spLocks/>
              </p:cNvSpPr>
              <p:nvPr/>
            </p:nvSpPr>
            <p:spPr bwMode="auto">
              <a:xfrm>
                <a:off x="1793" y="3074"/>
                <a:ext cx="342" cy="330"/>
              </a:xfrm>
              <a:custGeom>
                <a:avLst/>
                <a:gdLst>
                  <a:gd name="T0" fmla="*/ 1620 w 57"/>
                  <a:gd name="T1" fmla="*/ 1980 h 55"/>
                  <a:gd name="T2" fmla="*/ 1188 w 57"/>
                  <a:gd name="T3" fmla="*/ 1764 h 55"/>
                  <a:gd name="T4" fmla="*/ 1224 w 57"/>
                  <a:gd name="T5" fmla="*/ 1512 h 55"/>
                  <a:gd name="T6" fmla="*/ 720 w 57"/>
                  <a:gd name="T7" fmla="*/ 936 h 55"/>
                  <a:gd name="T8" fmla="*/ 684 w 57"/>
                  <a:gd name="T9" fmla="*/ 720 h 55"/>
                  <a:gd name="T10" fmla="*/ 540 w 57"/>
                  <a:gd name="T11" fmla="*/ 864 h 55"/>
                  <a:gd name="T12" fmla="*/ 360 w 57"/>
                  <a:gd name="T13" fmla="*/ 648 h 55"/>
                  <a:gd name="T14" fmla="*/ 144 w 57"/>
                  <a:gd name="T15" fmla="*/ 792 h 55"/>
                  <a:gd name="T16" fmla="*/ 108 w 57"/>
                  <a:gd name="T17" fmla="*/ 1188 h 55"/>
                  <a:gd name="T18" fmla="*/ 0 w 57"/>
                  <a:gd name="T19" fmla="*/ 396 h 55"/>
                  <a:gd name="T20" fmla="*/ 468 w 57"/>
                  <a:gd name="T21" fmla="*/ 0 h 55"/>
                  <a:gd name="T22" fmla="*/ 2052 w 57"/>
                  <a:gd name="T23" fmla="*/ 1116 h 55"/>
                  <a:gd name="T24" fmla="*/ 1620 w 57"/>
                  <a:gd name="T25" fmla="*/ 1980 h 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7" h="55">
                    <a:moveTo>
                      <a:pt x="45" y="55"/>
                    </a:moveTo>
                    <a:cubicBezTo>
                      <a:pt x="40" y="54"/>
                      <a:pt x="36" y="53"/>
                      <a:pt x="33" y="49"/>
                    </a:cubicBezTo>
                    <a:lnTo>
                      <a:pt x="34" y="42"/>
                    </a:lnTo>
                    <a:cubicBezTo>
                      <a:pt x="26" y="39"/>
                      <a:pt x="26" y="29"/>
                      <a:pt x="20" y="26"/>
                    </a:cubicBezTo>
                    <a:cubicBezTo>
                      <a:pt x="21" y="23"/>
                      <a:pt x="21" y="22"/>
                      <a:pt x="19" y="20"/>
                    </a:cubicBezTo>
                    <a:lnTo>
                      <a:pt x="15" y="24"/>
                    </a:lnTo>
                    <a:cubicBezTo>
                      <a:pt x="11" y="25"/>
                      <a:pt x="11" y="21"/>
                      <a:pt x="10" y="18"/>
                    </a:cubicBezTo>
                    <a:cubicBezTo>
                      <a:pt x="8" y="22"/>
                      <a:pt x="7" y="20"/>
                      <a:pt x="4" y="22"/>
                    </a:cubicBezTo>
                    <a:cubicBezTo>
                      <a:pt x="4" y="25"/>
                      <a:pt x="3" y="31"/>
                      <a:pt x="3" y="33"/>
                    </a:cubicBezTo>
                    <a:cubicBezTo>
                      <a:pt x="2" y="27"/>
                      <a:pt x="1" y="17"/>
                      <a:pt x="0" y="11"/>
                    </a:cubicBezTo>
                    <a:cubicBezTo>
                      <a:pt x="4" y="7"/>
                      <a:pt x="9" y="4"/>
                      <a:pt x="13" y="0"/>
                    </a:cubicBezTo>
                    <a:cubicBezTo>
                      <a:pt x="27" y="12"/>
                      <a:pt x="46" y="15"/>
                      <a:pt x="57" y="31"/>
                    </a:cubicBezTo>
                    <a:cubicBezTo>
                      <a:pt x="49" y="33"/>
                      <a:pt x="43" y="41"/>
                      <a:pt x="45" y="55"/>
                    </a:cubicBezTo>
                    <a:close/>
                  </a:path>
                </a:pathLst>
              </a:custGeom>
              <a:solidFill>
                <a:srgbClr val="959493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6" name="Freeform 985"/>
              <p:cNvSpPr>
                <a:spLocks/>
              </p:cNvSpPr>
              <p:nvPr/>
            </p:nvSpPr>
            <p:spPr bwMode="auto">
              <a:xfrm>
                <a:off x="1637" y="2168"/>
                <a:ext cx="966" cy="1200"/>
              </a:xfrm>
              <a:custGeom>
                <a:avLst/>
                <a:gdLst>
                  <a:gd name="T0" fmla="*/ 648 w 161"/>
                  <a:gd name="T1" fmla="*/ 72 h 200"/>
                  <a:gd name="T2" fmla="*/ 144 w 161"/>
                  <a:gd name="T3" fmla="*/ 576 h 200"/>
                  <a:gd name="T4" fmla="*/ 468 w 161"/>
                  <a:gd name="T5" fmla="*/ 576 h 200"/>
                  <a:gd name="T6" fmla="*/ 252 w 161"/>
                  <a:gd name="T7" fmla="*/ 828 h 200"/>
                  <a:gd name="T8" fmla="*/ 72 w 161"/>
                  <a:gd name="T9" fmla="*/ 1260 h 200"/>
                  <a:gd name="T10" fmla="*/ 288 w 161"/>
                  <a:gd name="T11" fmla="*/ 1116 h 200"/>
                  <a:gd name="T12" fmla="*/ 108 w 161"/>
                  <a:gd name="T13" fmla="*/ 1620 h 200"/>
                  <a:gd name="T14" fmla="*/ 288 w 161"/>
                  <a:gd name="T15" fmla="*/ 1584 h 200"/>
                  <a:gd name="T16" fmla="*/ 0 w 161"/>
                  <a:gd name="T17" fmla="*/ 2052 h 200"/>
                  <a:gd name="T18" fmla="*/ 144 w 161"/>
                  <a:gd name="T19" fmla="*/ 2160 h 200"/>
                  <a:gd name="T20" fmla="*/ 0 w 161"/>
                  <a:gd name="T21" fmla="*/ 2412 h 200"/>
                  <a:gd name="T22" fmla="*/ 360 w 161"/>
                  <a:gd name="T23" fmla="*/ 2124 h 200"/>
                  <a:gd name="T24" fmla="*/ 108 w 161"/>
                  <a:gd name="T25" fmla="*/ 2844 h 200"/>
                  <a:gd name="T26" fmla="*/ 360 w 161"/>
                  <a:gd name="T27" fmla="*/ 2556 h 200"/>
                  <a:gd name="T28" fmla="*/ 144 w 161"/>
                  <a:gd name="T29" fmla="*/ 3204 h 200"/>
                  <a:gd name="T30" fmla="*/ 324 w 161"/>
                  <a:gd name="T31" fmla="*/ 3096 h 200"/>
                  <a:gd name="T32" fmla="*/ 144 w 161"/>
                  <a:gd name="T33" fmla="*/ 3996 h 200"/>
                  <a:gd name="T34" fmla="*/ 288 w 161"/>
                  <a:gd name="T35" fmla="*/ 3564 h 200"/>
                  <a:gd name="T36" fmla="*/ 252 w 161"/>
                  <a:gd name="T37" fmla="*/ 3996 h 200"/>
                  <a:gd name="T38" fmla="*/ 504 w 161"/>
                  <a:gd name="T39" fmla="*/ 4608 h 200"/>
                  <a:gd name="T40" fmla="*/ 648 w 161"/>
                  <a:gd name="T41" fmla="*/ 4536 h 200"/>
                  <a:gd name="T42" fmla="*/ 684 w 161"/>
                  <a:gd name="T43" fmla="*/ 5040 h 200"/>
                  <a:gd name="T44" fmla="*/ 900 w 161"/>
                  <a:gd name="T45" fmla="*/ 5544 h 200"/>
                  <a:gd name="T46" fmla="*/ 1044 w 161"/>
                  <a:gd name="T47" fmla="*/ 5400 h 200"/>
                  <a:gd name="T48" fmla="*/ 1116 w 161"/>
                  <a:gd name="T49" fmla="*/ 5220 h 200"/>
                  <a:gd name="T50" fmla="*/ 1476 w 161"/>
                  <a:gd name="T51" fmla="*/ 5940 h 200"/>
                  <a:gd name="T52" fmla="*/ 1656 w 161"/>
                  <a:gd name="T53" fmla="*/ 6156 h 200"/>
                  <a:gd name="T54" fmla="*/ 1728 w 161"/>
                  <a:gd name="T55" fmla="*/ 5868 h 200"/>
                  <a:gd name="T56" fmla="*/ 2232 w 161"/>
                  <a:gd name="T57" fmla="*/ 6408 h 200"/>
                  <a:gd name="T58" fmla="*/ 2268 w 161"/>
                  <a:gd name="T59" fmla="*/ 6192 h 200"/>
                  <a:gd name="T60" fmla="*/ 2664 w 161"/>
                  <a:gd name="T61" fmla="*/ 6552 h 200"/>
                  <a:gd name="T62" fmla="*/ 2736 w 161"/>
                  <a:gd name="T63" fmla="*/ 6552 h 200"/>
                  <a:gd name="T64" fmla="*/ 2880 w 161"/>
                  <a:gd name="T65" fmla="*/ 6696 h 200"/>
                  <a:gd name="T66" fmla="*/ 3060 w 161"/>
                  <a:gd name="T67" fmla="*/ 6732 h 200"/>
                  <a:gd name="T68" fmla="*/ 3060 w 161"/>
                  <a:gd name="T69" fmla="*/ 6588 h 200"/>
                  <a:gd name="T70" fmla="*/ 5256 w 161"/>
                  <a:gd name="T71" fmla="*/ 7056 h 200"/>
                  <a:gd name="T72" fmla="*/ 5796 w 161"/>
                  <a:gd name="T73" fmla="*/ 6876 h 200"/>
                  <a:gd name="T74" fmla="*/ 5472 w 161"/>
                  <a:gd name="T75" fmla="*/ 6480 h 200"/>
                  <a:gd name="T76" fmla="*/ 4896 w 161"/>
                  <a:gd name="T77" fmla="*/ 5544 h 200"/>
                  <a:gd name="T78" fmla="*/ 3384 w 161"/>
                  <a:gd name="T79" fmla="*/ 3780 h 200"/>
                  <a:gd name="T80" fmla="*/ 2016 w 161"/>
                  <a:gd name="T81" fmla="*/ 2340 h 200"/>
                  <a:gd name="T82" fmla="*/ 1116 w 161"/>
                  <a:gd name="T83" fmla="*/ 936 h 200"/>
                  <a:gd name="T84" fmla="*/ 864 w 161"/>
                  <a:gd name="T85" fmla="*/ 108 h 200"/>
                  <a:gd name="T86" fmla="*/ 648 w 161"/>
                  <a:gd name="T87" fmla="*/ 72 h 2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61" h="200">
                    <a:moveTo>
                      <a:pt x="18" y="2"/>
                    </a:moveTo>
                    <a:cubicBezTo>
                      <a:pt x="15" y="8"/>
                      <a:pt x="10" y="13"/>
                      <a:pt x="4" y="16"/>
                    </a:cubicBezTo>
                    <a:cubicBezTo>
                      <a:pt x="7" y="17"/>
                      <a:pt x="11" y="18"/>
                      <a:pt x="13" y="16"/>
                    </a:cubicBezTo>
                    <a:cubicBezTo>
                      <a:pt x="13" y="19"/>
                      <a:pt x="10" y="22"/>
                      <a:pt x="7" y="23"/>
                    </a:cubicBezTo>
                    <a:cubicBezTo>
                      <a:pt x="8" y="27"/>
                      <a:pt x="1" y="28"/>
                      <a:pt x="2" y="35"/>
                    </a:cubicBezTo>
                    <a:cubicBezTo>
                      <a:pt x="3" y="33"/>
                      <a:pt x="5" y="30"/>
                      <a:pt x="8" y="31"/>
                    </a:cubicBezTo>
                    <a:cubicBezTo>
                      <a:pt x="9" y="36"/>
                      <a:pt x="2" y="39"/>
                      <a:pt x="3" y="45"/>
                    </a:cubicBezTo>
                    <a:cubicBezTo>
                      <a:pt x="4" y="43"/>
                      <a:pt x="5" y="43"/>
                      <a:pt x="8" y="44"/>
                    </a:cubicBezTo>
                    <a:cubicBezTo>
                      <a:pt x="8" y="49"/>
                      <a:pt x="3" y="54"/>
                      <a:pt x="0" y="57"/>
                    </a:cubicBezTo>
                    <a:cubicBezTo>
                      <a:pt x="0" y="59"/>
                      <a:pt x="1" y="59"/>
                      <a:pt x="4" y="60"/>
                    </a:cubicBezTo>
                    <a:cubicBezTo>
                      <a:pt x="2" y="61"/>
                      <a:pt x="0" y="63"/>
                      <a:pt x="0" y="67"/>
                    </a:cubicBezTo>
                    <a:cubicBezTo>
                      <a:pt x="3" y="63"/>
                      <a:pt x="7" y="61"/>
                      <a:pt x="10" y="59"/>
                    </a:cubicBezTo>
                    <a:cubicBezTo>
                      <a:pt x="4" y="66"/>
                      <a:pt x="3" y="71"/>
                      <a:pt x="3" y="79"/>
                    </a:cubicBezTo>
                    <a:cubicBezTo>
                      <a:pt x="4" y="75"/>
                      <a:pt x="6" y="71"/>
                      <a:pt x="10" y="71"/>
                    </a:cubicBezTo>
                    <a:cubicBezTo>
                      <a:pt x="10" y="78"/>
                      <a:pt x="3" y="82"/>
                      <a:pt x="4" y="89"/>
                    </a:cubicBezTo>
                    <a:cubicBezTo>
                      <a:pt x="5" y="87"/>
                      <a:pt x="6" y="85"/>
                      <a:pt x="9" y="86"/>
                    </a:cubicBezTo>
                    <a:cubicBezTo>
                      <a:pt x="6" y="92"/>
                      <a:pt x="1" y="105"/>
                      <a:pt x="4" y="111"/>
                    </a:cubicBezTo>
                    <a:cubicBezTo>
                      <a:pt x="5" y="107"/>
                      <a:pt x="5" y="100"/>
                      <a:pt x="8" y="99"/>
                    </a:cubicBezTo>
                    <a:cubicBezTo>
                      <a:pt x="8" y="100"/>
                      <a:pt x="6" y="107"/>
                      <a:pt x="7" y="111"/>
                    </a:cubicBezTo>
                    <a:cubicBezTo>
                      <a:pt x="13" y="117"/>
                      <a:pt x="9" y="124"/>
                      <a:pt x="14" y="128"/>
                    </a:cubicBezTo>
                    <a:cubicBezTo>
                      <a:pt x="13" y="122"/>
                      <a:pt x="17" y="123"/>
                      <a:pt x="18" y="126"/>
                    </a:cubicBezTo>
                    <a:cubicBezTo>
                      <a:pt x="20" y="130"/>
                      <a:pt x="16" y="135"/>
                      <a:pt x="19" y="140"/>
                    </a:cubicBezTo>
                    <a:cubicBezTo>
                      <a:pt x="24" y="143"/>
                      <a:pt x="23" y="150"/>
                      <a:pt x="25" y="154"/>
                    </a:cubicBezTo>
                    <a:cubicBezTo>
                      <a:pt x="28" y="154"/>
                      <a:pt x="31" y="151"/>
                      <a:pt x="29" y="150"/>
                    </a:cubicBezTo>
                    <a:cubicBezTo>
                      <a:pt x="30" y="147"/>
                      <a:pt x="32" y="148"/>
                      <a:pt x="31" y="145"/>
                    </a:cubicBezTo>
                    <a:cubicBezTo>
                      <a:pt x="37" y="149"/>
                      <a:pt x="39" y="161"/>
                      <a:pt x="41" y="165"/>
                    </a:cubicBezTo>
                    <a:cubicBezTo>
                      <a:pt x="42" y="166"/>
                      <a:pt x="45" y="170"/>
                      <a:pt x="46" y="171"/>
                    </a:cubicBezTo>
                    <a:cubicBezTo>
                      <a:pt x="48" y="169"/>
                      <a:pt x="49" y="166"/>
                      <a:pt x="48" y="163"/>
                    </a:cubicBezTo>
                    <a:cubicBezTo>
                      <a:pt x="48" y="168"/>
                      <a:pt x="59" y="175"/>
                      <a:pt x="62" y="178"/>
                    </a:cubicBezTo>
                    <a:cubicBezTo>
                      <a:pt x="62" y="177"/>
                      <a:pt x="63" y="175"/>
                      <a:pt x="63" y="172"/>
                    </a:cubicBezTo>
                    <a:cubicBezTo>
                      <a:pt x="65" y="175"/>
                      <a:pt x="71" y="181"/>
                      <a:pt x="74" y="182"/>
                    </a:cubicBezTo>
                    <a:cubicBezTo>
                      <a:pt x="75" y="182"/>
                      <a:pt x="75" y="182"/>
                      <a:pt x="76" y="182"/>
                    </a:cubicBezTo>
                    <a:cubicBezTo>
                      <a:pt x="77" y="182"/>
                      <a:pt x="79" y="185"/>
                      <a:pt x="80" y="186"/>
                    </a:cubicBezTo>
                    <a:cubicBezTo>
                      <a:pt x="82" y="186"/>
                      <a:pt x="83" y="187"/>
                      <a:pt x="85" y="187"/>
                    </a:cubicBezTo>
                    <a:cubicBezTo>
                      <a:pt x="85" y="186"/>
                      <a:pt x="85" y="184"/>
                      <a:pt x="85" y="183"/>
                    </a:cubicBezTo>
                    <a:cubicBezTo>
                      <a:pt x="104" y="192"/>
                      <a:pt x="122" y="200"/>
                      <a:pt x="146" y="196"/>
                    </a:cubicBezTo>
                    <a:cubicBezTo>
                      <a:pt x="150" y="196"/>
                      <a:pt x="156" y="196"/>
                      <a:pt x="161" y="191"/>
                    </a:cubicBezTo>
                    <a:cubicBezTo>
                      <a:pt x="154" y="187"/>
                      <a:pt x="154" y="182"/>
                      <a:pt x="152" y="180"/>
                    </a:cubicBezTo>
                    <a:cubicBezTo>
                      <a:pt x="149" y="150"/>
                      <a:pt x="141" y="159"/>
                      <a:pt x="136" y="154"/>
                    </a:cubicBezTo>
                    <a:cubicBezTo>
                      <a:pt x="118" y="149"/>
                      <a:pt x="104" y="132"/>
                      <a:pt x="94" y="105"/>
                    </a:cubicBezTo>
                    <a:cubicBezTo>
                      <a:pt x="72" y="104"/>
                      <a:pt x="63" y="73"/>
                      <a:pt x="56" y="65"/>
                    </a:cubicBezTo>
                    <a:cubicBezTo>
                      <a:pt x="37" y="53"/>
                      <a:pt x="48" y="40"/>
                      <a:pt x="31" y="26"/>
                    </a:cubicBezTo>
                    <a:lnTo>
                      <a:pt x="24" y="3"/>
                    </a:lnTo>
                    <a:cubicBezTo>
                      <a:pt x="21" y="0"/>
                      <a:pt x="21" y="1"/>
                      <a:pt x="18" y="2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7" name="Freeform 986"/>
              <p:cNvSpPr>
                <a:spLocks/>
              </p:cNvSpPr>
              <p:nvPr/>
            </p:nvSpPr>
            <p:spPr bwMode="auto">
              <a:xfrm>
                <a:off x="3785" y="2552"/>
                <a:ext cx="546" cy="1050"/>
              </a:xfrm>
              <a:custGeom>
                <a:avLst/>
                <a:gdLst>
                  <a:gd name="T0" fmla="*/ 1260 w 91"/>
                  <a:gd name="T1" fmla="*/ 216 h 175"/>
                  <a:gd name="T2" fmla="*/ 756 w 91"/>
                  <a:gd name="T3" fmla="*/ 2592 h 175"/>
                  <a:gd name="T4" fmla="*/ 1116 w 91"/>
                  <a:gd name="T5" fmla="*/ 4824 h 175"/>
                  <a:gd name="T6" fmla="*/ 2448 w 91"/>
                  <a:gd name="T7" fmla="*/ 5184 h 175"/>
                  <a:gd name="T8" fmla="*/ 2520 w 91"/>
                  <a:gd name="T9" fmla="*/ 6300 h 175"/>
                  <a:gd name="T10" fmla="*/ 1620 w 91"/>
                  <a:gd name="T11" fmla="*/ 5760 h 175"/>
                  <a:gd name="T12" fmla="*/ 144 w 91"/>
                  <a:gd name="T13" fmla="*/ 4032 h 175"/>
                  <a:gd name="T14" fmla="*/ 540 w 91"/>
                  <a:gd name="T15" fmla="*/ 252 h 175"/>
                  <a:gd name="T16" fmla="*/ 1260 w 91"/>
                  <a:gd name="T17" fmla="*/ 216 h 1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91" h="175">
                    <a:moveTo>
                      <a:pt x="35" y="6"/>
                    </a:moveTo>
                    <a:cubicBezTo>
                      <a:pt x="27" y="29"/>
                      <a:pt x="22" y="46"/>
                      <a:pt x="21" y="72"/>
                    </a:cubicBezTo>
                    <a:cubicBezTo>
                      <a:pt x="20" y="88"/>
                      <a:pt x="24" y="119"/>
                      <a:pt x="31" y="134"/>
                    </a:cubicBezTo>
                    <a:cubicBezTo>
                      <a:pt x="35" y="145"/>
                      <a:pt x="59" y="144"/>
                      <a:pt x="68" y="144"/>
                    </a:cubicBezTo>
                    <a:cubicBezTo>
                      <a:pt x="82" y="145"/>
                      <a:pt x="91" y="173"/>
                      <a:pt x="70" y="175"/>
                    </a:cubicBezTo>
                    <a:cubicBezTo>
                      <a:pt x="64" y="173"/>
                      <a:pt x="51" y="154"/>
                      <a:pt x="45" y="160"/>
                    </a:cubicBezTo>
                    <a:cubicBezTo>
                      <a:pt x="21" y="157"/>
                      <a:pt x="14" y="140"/>
                      <a:pt x="4" y="112"/>
                    </a:cubicBezTo>
                    <a:cubicBezTo>
                      <a:pt x="0" y="76"/>
                      <a:pt x="5" y="43"/>
                      <a:pt x="15" y="7"/>
                    </a:cubicBezTo>
                    <a:cubicBezTo>
                      <a:pt x="24" y="0"/>
                      <a:pt x="31" y="2"/>
                      <a:pt x="35" y="6"/>
                    </a:cubicBezTo>
                    <a:close/>
                  </a:path>
                </a:pathLst>
              </a:custGeom>
              <a:solidFill>
                <a:srgbClr val="CECDCD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8" name="Freeform 987"/>
              <p:cNvSpPr>
                <a:spLocks/>
              </p:cNvSpPr>
              <p:nvPr/>
            </p:nvSpPr>
            <p:spPr bwMode="auto">
              <a:xfrm>
                <a:off x="1781" y="908"/>
                <a:ext cx="3108" cy="2814"/>
              </a:xfrm>
              <a:custGeom>
                <a:avLst/>
                <a:gdLst>
                  <a:gd name="T0" fmla="*/ 8964 w 518"/>
                  <a:gd name="T1" fmla="*/ 7092 h 469"/>
                  <a:gd name="T2" fmla="*/ 10836 w 518"/>
                  <a:gd name="T3" fmla="*/ 8604 h 469"/>
                  <a:gd name="T4" fmla="*/ 12240 w 518"/>
                  <a:gd name="T5" fmla="*/ 7488 h 469"/>
                  <a:gd name="T6" fmla="*/ 13428 w 518"/>
                  <a:gd name="T7" fmla="*/ 5688 h 469"/>
                  <a:gd name="T8" fmla="*/ 11988 w 518"/>
                  <a:gd name="T9" fmla="*/ 3996 h 469"/>
                  <a:gd name="T10" fmla="*/ 14184 w 518"/>
                  <a:gd name="T11" fmla="*/ 1332 h 469"/>
                  <a:gd name="T12" fmla="*/ 17064 w 518"/>
                  <a:gd name="T13" fmla="*/ 324 h 469"/>
                  <a:gd name="T14" fmla="*/ 16560 w 518"/>
                  <a:gd name="T15" fmla="*/ 1368 h 469"/>
                  <a:gd name="T16" fmla="*/ 17640 w 518"/>
                  <a:gd name="T17" fmla="*/ 1620 h 469"/>
                  <a:gd name="T18" fmla="*/ 18144 w 518"/>
                  <a:gd name="T19" fmla="*/ 1260 h 469"/>
                  <a:gd name="T20" fmla="*/ 17136 w 518"/>
                  <a:gd name="T21" fmla="*/ 3132 h 469"/>
                  <a:gd name="T22" fmla="*/ 16524 w 518"/>
                  <a:gd name="T23" fmla="*/ 4608 h 469"/>
                  <a:gd name="T24" fmla="*/ 16272 w 518"/>
                  <a:gd name="T25" fmla="*/ 5508 h 469"/>
                  <a:gd name="T26" fmla="*/ 16092 w 518"/>
                  <a:gd name="T27" fmla="*/ 6732 h 469"/>
                  <a:gd name="T28" fmla="*/ 15624 w 518"/>
                  <a:gd name="T29" fmla="*/ 7344 h 469"/>
                  <a:gd name="T30" fmla="*/ 15156 w 518"/>
                  <a:gd name="T31" fmla="*/ 7344 h 469"/>
                  <a:gd name="T32" fmla="*/ 14904 w 518"/>
                  <a:gd name="T33" fmla="*/ 7776 h 469"/>
                  <a:gd name="T34" fmla="*/ 14724 w 518"/>
                  <a:gd name="T35" fmla="*/ 8028 h 469"/>
                  <a:gd name="T36" fmla="*/ 14472 w 518"/>
                  <a:gd name="T37" fmla="*/ 8604 h 469"/>
                  <a:gd name="T38" fmla="*/ 14148 w 518"/>
                  <a:gd name="T39" fmla="*/ 9360 h 469"/>
                  <a:gd name="T40" fmla="*/ 13284 w 518"/>
                  <a:gd name="T41" fmla="*/ 10116 h 469"/>
                  <a:gd name="T42" fmla="*/ 12348 w 518"/>
                  <a:gd name="T43" fmla="*/ 12456 h 469"/>
                  <a:gd name="T44" fmla="*/ 13932 w 518"/>
                  <a:gd name="T45" fmla="*/ 15084 h 469"/>
                  <a:gd name="T46" fmla="*/ 13968 w 518"/>
                  <a:gd name="T47" fmla="*/ 16128 h 469"/>
                  <a:gd name="T48" fmla="*/ 11448 w 518"/>
                  <a:gd name="T49" fmla="*/ 14940 h 469"/>
                  <a:gd name="T50" fmla="*/ 10656 w 518"/>
                  <a:gd name="T51" fmla="*/ 11412 h 469"/>
                  <a:gd name="T52" fmla="*/ 10260 w 518"/>
                  <a:gd name="T53" fmla="*/ 11340 h 469"/>
                  <a:gd name="T54" fmla="*/ 9972 w 518"/>
                  <a:gd name="T55" fmla="*/ 11520 h 469"/>
                  <a:gd name="T56" fmla="*/ 9756 w 518"/>
                  <a:gd name="T57" fmla="*/ 11592 h 469"/>
                  <a:gd name="T58" fmla="*/ 9036 w 518"/>
                  <a:gd name="T59" fmla="*/ 10944 h 469"/>
                  <a:gd name="T60" fmla="*/ 8964 w 518"/>
                  <a:gd name="T61" fmla="*/ 11340 h 469"/>
                  <a:gd name="T62" fmla="*/ 7956 w 518"/>
                  <a:gd name="T63" fmla="*/ 11052 h 469"/>
                  <a:gd name="T64" fmla="*/ 7776 w 518"/>
                  <a:gd name="T65" fmla="*/ 11232 h 469"/>
                  <a:gd name="T66" fmla="*/ 7632 w 518"/>
                  <a:gd name="T67" fmla="*/ 11232 h 469"/>
                  <a:gd name="T68" fmla="*/ 7488 w 518"/>
                  <a:gd name="T69" fmla="*/ 11304 h 469"/>
                  <a:gd name="T70" fmla="*/ 7092 w 518"/>
                  <a:gd name="T71" fmla="*/ 11304 h 469"/>
                  <a:gd name="T72" fmla="*/ 6624 w 518"/>
                  <a:gd name="T73" fmla="*/ 10872 h 469"/>
                  <a:gd name="T74" fmla="*/ 6444 w 518"/>
                  <a:gd name="T75" fmla="*/ 11268 h 469"/>
                  <a:gd name="T76" fmla="*/ 3924 w 518"/>
                  <a:gd name="T77" fmla="*/ 13464 h 469"/>
                  <a:gd name="T78" fmla="*/ 5724 w 518"/>
                  <a:gd name="T79" fmla="*/ 16092 h 469"/>
                  <a:gd name="T80" fmla="*/ 5652 w 518"/>
                  <a:gd name="T81" fmla="*/ 16704 h 469"/>
                  <a:gd name="T82" fmla="*/ 3204 w 518"/>
                  <a:gd name="T83" fmla="*/ 15516 h 469"/>
                  <a:gd name="T84" fmla="*/ 2916 w 518"/>
                  <a:gd name="T85" fmla="*/ 12600 h 469"/>
                  <a:gd name="T86" fmla="*/ 2520 w 518"/>
                  <a:gd name="T87" fmla="*/ 11484 h 469"/>
                  <a:gd name="T88" fmla="*/ 2052 w 518"/>
                  <a:gd name="T89" fmla="*/ 11664 h 469"/>
                  <a:gd name="T90" fmla="*/ 1728 w 518"/>
                  <a:gd name="T91" fmla="*/ 10980 h 469"/>
                  <a:gd name="T92" fmla="*/ 1188 w 518"/>
                  <a:gd name="T93" fmla="*/ 10908 h 469"/>
                  <a:gd name="T94" fmla="*/ 1080 w 518"/>
                  <a:gd name="T95" fmla="*/ 11052 h 469"/>
                  <a:gd name="T96" fmla="*/ 1152 w 518"/>
                  <a:gd name="T97" fmla="*/ 10008 h 469"/>
                  <a:gd name="T98" fmla="*/ 828 w 518"/>
                  <a:gd name="T99" fmla="*/ 9864 h 469"/>
                  <a:gd name="T100" fmla="*/ 684 w 518"/>
                  <a:gd name="T101" fmla="*/ 9900 h 469"/>
                  <a:gd name="T102" fmla="*/ 612 w 518"/>
                  <a:gd name="T103" fmla="*/ 9180 h 469"/>
                  <a:gd name="T104" fmla="*/ 288 w 518"/>
                  <a:gd name="T105" fmla="*/ 8460 h 469"/>
                  <a:gd name="T106" fmla="*/ 612 w 518"/>
                  <a:gd name="T107" fmla="*/ 7416 h 469"/>
                  <a:gd name="T108" fmla="*/ 5688 w 518"/>
                  <a:gd name="T109" fmla="*/ 7164 h 46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518" h="469">
                    <a:moveTo>
                      <a:pt x="158" y="199"/>
                    </a:moveTo>
                    <a:cubicBezTo>
                      <a:pt x="175" y="181"/>
                      <a:pt x="226" y="192"/>
                      <a:pt x="249" y="197"/>
                    </a:cubicBezTo>
                    <a:cubicBezTo>
                      <a:pt x="265" y="200"/>
                      <a:pt x="283" y="203"/>
                      <a:pt x="295" y="216"/>
                    </a:cubicBezTo>
                    <a:lnTo>
                      <a:pt x="301" y="239"/>
                    </a:lnTo>
                    <a:lnTo>
                      <a:pt x="333" y="242"/>
                    </a:lnTo>
                    <a:cubicBezTo>
                      <a:pt x="327" y="228"/>
                      <a:pt x="342" y="219"/>
                      <a:pt x="340" y="208"/>
                    </a:cubicBezTo>
                    <a:cubicBezTo>
                      <a:pt x="340" y="195"/>
                      <a:pt x="339" y="182"/>
                      <a:pt x="358" y="190"/>
                    </a:cubicBezTo>
                    <a:cubicBezTo>
                      <a:pt x="366" y="190"/>
                      <a:pt x="371" y="164"/>
                      <a:pt x="373" y="158"/>
                    </a:cubicBezTo>
                    <a:cubicBezTo>
                      <a:pt x="377" y="140"/>
                      <a:pt x="370" y="139"/>
                      <a:pt x="383" y="126"/>
                    </a:cubicBezTo>
                    <a:cubicBezTo>
                      <a:pt x="376" y="111"/>
                      <a:pt x="347" y="128"/>
                      <a:pt x="333" y="111"/>
                    </a:cubicBezTo>
                    <a:cubicBezTo>
                      <a:pt x="357" y="99"/>
                      <a:pt x="369" y="60"/>
                      <a:pt x="378" y="60"/>
                    </a:cubicBezTo>
                    <a:cubicBezTo>
                      <a:pt x="375" y="48"/>
                      <a:pt x="381" y="51"/>
                      <a:pt x="394" y="37"/>
                    </a:cubicBezTo>
                    <a:cubicBezTo>
                      <a:pt x="425" y="32"/>
                      <a:pt x="434" y="9"/>
                      <a:pt x="451" y="0"/>
                    </a:cubicBezTo>
                    <a:cubicBezTo>
                      <a:pt x="458" y="0"/>
                      <a:pt x="469" y="5"/>
                      <a:pt x="474" y="9"/>
                    </a:cubicBezTo>
                    <a:cubicBezTo>
                      <a:pt x="474" y="18"/>
                      <a:pt x="471" y="24"/>
                      <a:pt x="468" y="31"/>
                    </a:cubicBezTo>
                    <a:cubicBezTo>
                      <a:pt x="467" y="33"/>
                      <a:pt x="461" y="37"/>
                      <a:pt x="460" y="38"/>
                    </a:cubicBezTo>
                    <a:cubicBezTo>
                      <a:pt x="459" y="42"/>
                      <a:pt x="463" y="49"/>
                      <a:pt x="466" y="49"/>
                    </a:cubicBezTo>
                    <a:cubicBezTo>
                      <a:pt x="474" y="49"/>
                      <a:pt x="483" y="44"/>
                      <a:pt x="490" y="45"/>
                    </a:cubicBezTo>
                    <a:cubicBezTo>
                      <a:pt x="492" y="45"/>
                      <a:pt x="494" y="46"/>
                      <a:pt x="498" y="44"/>
                    </a:cubicBezTo>
                    <a:cubicBezTo>
                      <a:pt x="503" y="40"/>
                      <a:pt x="501" y="36"/>
                      <a:pt x="504" y="35"/>
                    </a:cubicBezTo>
                    <a:cubicBezTo>
                      <a:pt x="518" y="39"/>
                      <a:pt x="506" y="53"/>
                      <a:pt x="501" y="55"/>
                    </a:cubicBezTo>
                    <a:cubicBezTo>
                      <a:pt x="498" y="57"/>
                      <a:pt x="477" y="77"/>
                      <a:pt x="476" y="87"/>
                    </a:cubicBezTo>
                    <a:cubicBezTo>
                      <a:pt x="473" y="94"/>
                      <a:pt x="475" y="107"/>
                      <a:pt x="464" y="114"/>
                    </a:cubicBezTo>
                    <a:cubicBezTo>
                      <a:pt x="459" y="118"/>
                      <a:pt x="459" y="123"/>
                      <a:pt x="459" y="128"/>
                    </a:cubicBezTo>
                    <a:cubicBezTo>
                      <a:pt x="461" y="131"/>
                      <a:pt x="460" y="137"/>
                      <a:pt x="458" y="137"/>
                    </a:cubicBezTo>
                    <a:cubicBezTo>
                      <a:pt x="458" y="144"/>
                      <a:pt x="456" y="148"/>
                      <a:pt x="452" y="153"/>
                    </a:cubicBezTo>
                    <a:cubicBezTo>
                      <a:pt x="448" y="158"/>
                      <a:pt x="454" y="173"/>
                      <a:pt x="445" y="172"/>
                    </a:cubicBezTo>
                    <a:cubicBezTo>
                      <a:pt x="443" y="176"/>
                      <a:pt x="444" y="182"/>
                      <a:pt x="447" y="187"/>
                    </a:cubicBezTo>
                    <a:cubicBezTo>
                      <a:pt x="443" y="189"/>
                      <a:pt x="442" y="186"/>
                      <a:pt x="440" y="183"/>
                    </a:cubicBezTo>
                    <a:cubicBezTo>
                      <a:pt x="440" y="192"/>
                      <a:pt x="438" y="197"/>
                      <a:pt x="434" y="204"/>
                    </a:cubicBezTo>
                    <a:cubicBezTo>
                      <a:pt x="434" y="184"/>
                      <a:pt x="428" y="199"/>
                      <a:pt x="428" y="210"/>
                    </a:cubicBezTo>
                    <a:cubicBezTo>
                      <a:pt x="425" y="209"/>
                      <a:pt x="424" y="209"/>
                      <a:pt x="421" y="204"/>
                    </a:cubicBezTo>
                    <a:cubicBezTo>
                      <a:pt x="419" y="209"/>
                      <a:pt x="417" y="213"/>
                      <a:pt x="423" y="217"/>
                    </a:cubicBezTo>
                    <a:cubicBezTo>
                      <a:pt x="420" y="219"/>
                      <a:pt x="417" y="219"/>
                      <a:pt x="414" y="216"/>
                    </a:cubicBezTo>
                    <a:cubicBezTo>
                      <a:pt x="416" y="220"/>
                      <a:pt x="417" y="225"/>
                      <a:pt x="415" y="227"/>
                    </a:cubicBezTo>
                    <a:cubicBezTo>
                      <a:pt x="412" y="225"/>
                      <a:pt x="412" y="224"/>
                      <a:pt x="409" y="223"/>
                    </a:cubicBezTo>
                    <a:cubicBezTo>
                      <a:pt x="412" y="227"/>
                      <a:pt x="410" y="238"/>
                      <a:pt x="409" y="241"/>
                    </a:cubicBezTo>
                    <a:cubicBezTo>
                      <a:pt x="407" y="238"/>
                      <a:pt x="404" y="238"/>
                      <a:pt x="402" y="239"/>
                    </a:cubicBezTo>
                    <a:cubicBezTo>
                      <a:pt x="399" y="246"/>
                      <a:pt x="402" y="250"/>
                      <a:pt x="404" y="254"/>
                    </a:cubicBezTo>
                    <a:cubicBezTo>
                      <a:pt x="404" y="258"/>
                      <a:pt x="399" y="261"/>
                      <a:pt x="393" y="260"/>
                    </a:cubicBezTo>
                    <a:cubicBezTo>
                      <a:pt x="387" y="259"/>
                      <a:pt x="381" y="264"/>
                      <a:pt x="376" y="271"/>
                    </a:cubicBezTo>
                    <a:cubicBezTo>
                      <a:pt x="375" y="279"/>
                      <a:pt x="373" y="280"/>
                      <a:pt x="369" y="281"/>
                    </a:cubicBezTo>
                    <a:cubicBezTo>
                      <a:pt x="363" y="281"/>
                      <a:pt x="363" y="283"/>
                      <a:pt x="358" y="285"/>
                    </a:cubicBezTo>
                    <a:cubicBezTo>
                      <a:pt x="348" y="307"/>
                      <a:pt x="345" y="319"/>
                      <a:pt x="343" y="346"/>
                    </a:cubicBezTo>
                    <a:cubicBezTo>
                      <a:pt x="341" y="364"/>
                      <a:pt x="344" y="371"/>
                      <a:pt x="346" y="391"/>
                    </a:cubicBezTo>
                    <a:cubicBezTo>
                      <a:pt x="349" y="401"/>
                      <a:pt x="355" y="424"/>
                      <a:pt x="387" y="419"/>
                    </a:cubicBezTo>
                    <a:cubicBezTo>
                      <a:pt x="406" y="419"/>
                      <a:pt x="407" y="440"/>
                      <a:pt x="403" y="449"/>
                    </a:cubicBezTo>
                    <a:cubicBezTo>
                      <a:pt x="400" y="452"/>
                      <a:pt x="393" y="452"/>
                      <a:pt x="388" y="448"/>
                    </a:cubicBezTo>
                    <a:cubicBezTo>
                      <a:pt x="377" y="454"/>
                      <a:pt x="350" y="449"/>
                      <a:pt x="351" y="442"/>
                    </a:cubicBezTo>
                    <a:cubicBezTo>
                      <a:pt x="343" y="448"/>
                      <a:pt x="324" y="429"/>
                      <a:pt x="318" y="415"/>
                    </a:cubicBezTo>
                    <a:cubicBezTo>
                      <a:pt x="315" y="404"/>
                      <a:pt x="312" y="385"/>
                      <a:pt x="308" y="372"/>
                    </a:cubicBezTo>
                    <a:cubicBezTo>
                      <a:pt x="305" y="350"/>
                      <a:pt x="302" y="340"/>
                      <a:pt x="296" y="317"/>
                    </a:cubicBezTo>
                    <a:cubicBezTo>
                      <a:pt x="291" y="317"/>
                      <a:pt x="289" y="322"/>
                      <a:pt x="286" y="320"/>
                    </a:cubicBezTo>
                    <a:cubicBezTo>
                      <a:pt x="290" y="317"/>
                      <a:pt x="288" y="316"/>
                      <a:pt x="285" y="315"/>
                    </a:cubicBezTo>
                    <a:cubicBezTo>
                      <a:pt x="288" y="311"/>
                      <a:pt x="288" y="306"/>
                      <a:pt x="284" y="304"/>
                    </a:cubicBezTo>
                    <a:cubicBezTo>
                      <a:pt x="287" y="313"/>
                      <a:pt x="277" y="312"/>
                      <a:pt x="277" y="320"/>
                    </a:cubicBezTo>
                    <a:cubicBezTo>
                      <a:pt x="273" y="316"/>
                      <a:pt x="276" y="314"/>
                      <a:pt x="274" y="312"/>
                    </a:cubicBezTo>
                    <a:cubicBezTo>
                      <a:pt x="273" y="316"/>
                      <a:pt x="270" y="317"/>
                      <a:pt x="271" y="322"/>
                    </a:cubicBezTo>
                    <a:cubicBezTo>
                      <a:pt x="267" y="323"/>
                      <a:pt x="259" y="320"/>
                      <a:pt x="255" y="317"/>
                    </a:cubicBezTo>
                    <a:cubicBezTo>
                      <a:pt x="256" y="312"/>
                      <a:pt x="256" y="308"/>
                      <a:pt x="251" y="304"/>
                    </a:cubicBezTo>
                    <a:cubicBezTo>
                      <a:pt x="252" y="309"/>
                      <a:pt x="250" y="312"/>
                      <a:pt x="247" y="307"/>
                    </a:cubicBezTo>
                    <a:cubicBezTo>
                      <a:pt x="245" y="309"/>
                      <a:pt x="245" y="313"/>
                      <a:pt x="249" y="315"/>
                    </a:cubicBezTo>
                    <a:cubicBezTo>
                      <a:pt x="242" y="315"/>
                      <a:pt x="237" y="313"/>
                      <a:pt x="232" y="309"/>
                    </a:cubicBezTo>
                    <a:cubicBezTo>
                      <a:pt x="228" y="311"/>
                      <a:pt x="226" y="306"/>
                      <a:pt x="221" y="307"/>
                    </a:cubicBezTo>
                    <a:cubicBezTo>
                      <a:pt x="219" y="307"/>
                      <a:pt x="221" y="312"/>
                      <a:pt x="224" y="312"/>
                    </a:cubicBezTo>
                    <a:cubicBezTo>
                      <a:pt x="223" y="315"/>
                      <a:pt x="218" y="314"/>
                      <a:pt x="216" y="312"/>
                    </a:cubicBezTo>
                    <a:cubicBezTo>
                      <a:pt x="214" y="311"/>
                      <a:pt x="215" y="308"/>
                      <a:pt x="212" y="306"/>
                    </a:cubicBezTo>
                    <a:cubicBezTo>
                      <a:pt x="211" y="307"/>
                      <a:pt x="212" y="309"/>
                      <a:pt x="212" y="312"/>
                    </a:cubicBezTo>
                    <a:cubicBezTo>
                      <a:pt x="210" y="311"/>
                      <a:pt x="209" y="310"/>
                      <a:pt x="207" y="308"/>
                    </a:cubicBezTo>
                    <a:cubicBezTo>
                      <a:pt x="206" y="309"/>
                      <a:pt x="207" y="312"/>
                      <a:pt x="208" y="314"/>
                    </a:cubicBezTo>
                    <a:cubicBezTo>
                      <a:pt x="204" y="312"/>
                      <a:pt x="202" y="308"/>
                      <a:pt x="201" y="305"/>
                    </a:cubicBezTo>
                    <a:cubicBezTo>
                      <a:pt x="200" y="310"/>
                      <a:pt x="196" y="309"/>
                      <a:pt x="197" y="314"/>
                    </a:cubicBezTo>
                    <a:cubicBezTo>
                      <a:pt x="194" y="313"/>
                      <a:pt x="194" y="310"/>
                      <a:pt x="193" y="307"/>
                    </a:cubicBezTo>
                    <a:cubicBezTo>
                      <a:pt x="190" y="308"/>
                      <a:pt x="186" y="305"/>
                      <a:pt x="184" y="302"/>
                    </a:cubicBezTo>
                    <a:cubicBezTo>
                      <a:pt x="183" y="305"/>
                      <a:pt x="180" y="309"/>
                      <a:pt x="175" y="304"/>
                    </a:cubicBezTo>
                    <a:cubicBezTo>
                      <a:pt x="174" y="311"/>
                      <a:pt x="175" y="316"/>
                      <a:pt x="179" y="313"/>
                    </a:cubicBezTo>
                    <a:cubicBezTo>
                      <a:pt x="181" y="321"/>
                      <a:pt x="172" y="319"/>
                      <a:pt x="169" y="327"/>
                    </a:cubicBezTo>
                    <a:cubicBezTo>
                      <a:pt x="159" y="348"/>
                      <a:pt x="123" y="351"/>
                      <a:pt x="109" y="374"/>
                    </a:cubicBezTo>
                    <a:cubicBezTo>
                      <a:pt x="100" y="387"/>
                      <a:pt x="127" y="431"/>
                      <a:pt x="140" y="440"/>
                    </a:cubicBezTo>
                    <a:cubicBezTo>
                      <a:pt x="144" y="445"/>
                      <a:pt x="152" y="446"/>
                      <a:pt x="159" y="447"/>
                    </a:cubicBezTo>
                    <a:cubicBezTo>
                      <a:pt x="164" y="447"/>
                      <a:pt x="169" y="452"/>
                      <a:pt x="170" y="460"/>
                    </a:cubicBezTo>
                    <a:cubicBezTo>
                      <a:pt x="171" y="465"/>
                      <a:pt x="164" y="466"/>
                      <a:pt x="157" y="464"/>
                    </a:cubicBezTo>
                    <a:cubicBezTo>
                      <a:pt x="146" y="469"/>
                      <a:pt x="121" y="461"/>
                      <a:pt x="115" y="457"/>
                    </a:cubicBezTo>
                    <a:cubicBezTo>
                      <a:pt x="105" y="447"/>
                      <a:pt x="99" y="445"/>
                      <a:pt x="89" y="431"/>
                    </a:cubicBezTo>
                    <a:cubicBezTo>
                      <a:pt x="77" y="420"/>
                      <a:pt x="55" y="384"/>
                      <a:pt x="63" y="379"/>
                    </a:cubicBezTo>
                    <a:cubicBezTo>
                      <a:pt x="78" y="362"/>
                      <a:pt x="77" y="364"/>
                      <a:pt x="81" y="350"/>
                    </a:cubicBezTo>
                    <a:cubicBezTo>
                      <a:pt x="81" y="339"/>
                      <a:pt x="74" y="339"/>
                      <a:pt x="71" y="332"/>
                    </a:cubicBezTo>
                    <a:cubicBezTo>
                      <a:pt x="73" y="326"/>
                      <a:pt x="67" y="322"/>
                      <a:pt x="70" y="319"/>
                    </a:cubicBezTo>
                    <a:cubicBezTo>
                      <a:pt x="68" y="320"/>
                      <a:pt x="67" y="321"/>
                      <a:pt x="67" y="325"/>
                    </a:cubicBezTo>
                    <a:cubicBezTo>
                      <a:pt x="56" y="333"/>
                      <a:pt x="59" y="302"/>
                      <a:pt x="57" y="324"/>
                    </a:cubicBezTo>
                    <a:cubicBezTo>
                      <a:pt x="54" y="324"/>
                      <a:pt x="50" y="321"/>
                      <a:pt x="46" y="315"/>
                    </a:cubicBezTo>
                    <a:cubicBezTo>
                      <a:pt x="44" y="311"/>
                      <a:pt x="45" y="309"/>
                      <a:pt x="48" y="305"/>
                    </a:cubicBezTo>
                    <a:cubicBezTo>
                      <a:pt x="45" y="305"/>
                      <a:pt x="41" y="308"/>
                      <a:pt x="41" y="315"/>
                    </a:cubicBezTo>
                    <a:cubicBezTo>
                      <a:pt x="33" y="315"/>
                      <a:pt x="33" y="306"/>
                      <a:pt x="33" y="303"/>
                    </a:cubicBezTo>
                    <a:cubicBezTo>
                      <a:pt x="38" y="303"/>
                      <a:pt x="39" y="300"/>
                      <a:pt x="38" y="296"/>
                    </a:cubicBezTo>
                    <a:cubicBezTo>
                      <a:pt x="35" y="301"/>
                      <a:pt x="31" y="299"/>
                      <a:pt x="30" y="307"/>
                    </a:cubicBezTo>
                    <a:cubicBezTo>
                      <a:pt x="28" y="306"/>
                      <a:pt x="27" y="305"/>
                      <a:pt x="27" y="302"/>
                    </a:cubicBezTo>
                    <a:cubicBezTo>
                      <a:pt x="25" y="290"/>
                      <a:pt x="27" y="286"/>
                      <a:pt x="32" y="278"/>
                    </a:cubicBezTo>
                    <a:cubicBezTo>
                      <a:pt x="27" y="283"/>
                      <a:pt x="22" y="288"/>
                      <a:pt x="20" y="283"/>
                    </a:cubicBezTo>
                    <a:cubicBezTo>
                      <a:pt x="25" y="281"/>
                      <a:pt x="20" y="275"/>
                      <a:pt x="23" y="274"/>
                    </a:cubicBezTo>
                    <a:cubicBezTo>
                      <a:pt x="25" y="274"/>
                      <a:pt x="25" y="270"/>
                      <a:pt x="23" y="269"/>
                    </a:cubicBezTo>
                    <a:cubicBezTo>
                      <a:pt x="20" y="269"/>
                      <a:pt x="19" y="271"/>
                      <a:pt x="19" y="275"/>
                    </a:cubicBezTo>
                    <a:cubicBezTo>
                      <a:pt x="12" y="273"/>
                      <a:pt x="17" y="267"/>
                      <a:pt x="13" y="266"/>
                    </a:cubicBezTo>
                    <a:cubicBezTo>
                      <a:pt x="11" y="263"/>
                      <a:pt x="13" y="259"/>
                      <a:pt x="17" y="255"/>
                    </a:cubicBezTo>
                    <a:cubicBezTo>
                      <a:pt x="14" y="253"/>
                      <a:pt x="13" y="253"/>
                      <a:pt x="11" y="257"/>
                    </a:cubicBezTo>
                    <a:cubicBezTo>
                      <a:pt x="7" y="253"/>
                      <a:pt x="6" y="240"/>
                      <a:pt x="8" y="235"/>
                    </a:cubicBezTo>
                    <a:cubicBezTo>
                      <a:pt x="5" y="234"/>
                      <a:pt x="2" y="237"/>
                      <a:pt x="0" y="242"/>
                    </a:cubicBezTo>
                    <a:cubicBezTo>
                      <a:pt x="2" y="225"/>
                      <a:pt x="4" y="211"/>
                      <a:pt x="17" y="206"/>
                    </a:cubicBezTo>
                    <a:cubicBezTo>
                      <a:pt x="59" y="206"/>
                      <a:pt x="103" y="178"/>
                      <a:pt x="144" y="187"/>
                    </a:cubicBezTo>
                    <a:cubicBezTo>
                      <a:pt x="151" y="189"/>
                      <a:pt x="154" y="192"/>
                      <a:pt x="158" y="199"/>
                    </a:cubicBezTo>
                    <a:close/>
                  </a:path>
                </a:pathLst>
              </a:custGeom>
              <a:solidFill>
                <a:srgbClr val="DEDED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9" name="Freeform 988"/>
              <p:cNvSpPr>
                <a:spLocks noEditPoints="1"/>
              </p:cNvSpPr>
              <p:nvPr/>
            </p:nvSpPr>
            <p:spPr bwMode="auto">
              <a:xfrm>
                <a:off x="2801" y="2366"/>
                <a:ext cx="1188" cy="786"/>
              </a:xfrm>
              <a:custGeom>
                <a:avLst/>
                <a:gdLst>
                  <a:gd name="T0" fmla="*/ 2736 w 198"/>
                  <a:gd name="T1" fmla="*/ 2268 h 131"/>
                  <a:gd name="T2" fmla="*/ 2448 w 198"/>
                  <a:gd name="T3" fmla="*/ 1944 h 131"/>
                  <a:gd name="T4" fmla="*/ 2304 w 198"/>
                  <a:gd name="T5" fmla="*/ 2016 h 131"/>
                  <a:gd name="T6" fmla="*/ 2088 w 198"/>
                  <a:gd name="T7" fmla="*/ 1764 h 131"/>
                  <a:gd name="T8" fmla="*/ 1908 w 198"/>
                  <a:gd name="T9" fmla="*/ 1800 h 131"/>
                  <a:gd name="T10" fmla="*/ 1764 w 198"/>
                  <a:gd name="T11" fmla="*/ 1476 h 131"/>
                  <a:gd name="T12" fmla="*/ 1548 w 198"/>
                  <a:gd name="T13" fmla="*/ 1332 h 131"/>
                  <a:gd name="T14" fmla="*/ 1548 w 198"/>
                  <a:gd name="T15" fmla="*/ 1584 h 131"/>
                  <a:gd name="T16" fmla="*/ 1152 w 198"/>
                  <a:gd name="T17" fmla="*/ 1152 h 131"/>
                  <a:gd name="T18" fmla="*/ 900 w 198"/>
                  <a:gd name="T19" fmla="*/ 684 h 131"/>
                  <a:gd name="T20" fmla="*/ 576 w 198"/>
                  <a:gd name="T21" fmla="*/ 720 h 131"/>
                  <a:gd name="T22" fmla="*/ 0 w 198"/>
                  <a:gd name="T23" fmla="*/ 0 h 131"/>
                  <a:gd name="T24" fmla="*/ 180 w 198"/>
                  <a:gd name="T25" fmla="*/ 2196 h 131"/>
                  <a:gd name="T26" fmla="*/ 504 w 198"/>
                  <a:gd name="T27" fmla="*/ 2088 h 131"/>
                  <a:gd name="T28" fmla="*/ 828 w 198"/>
                  <a:gd name="T29" fmla="*/ 2268 h 131"/>
                  <a:gd name="T30" fmla="*/ 936 w 198"/>
                  <a:gd name="T31" fmla="*/ 2520 h 131"/>
                  <a:gd name="T32" fmla="*/ 1116 w 198"/>
                  <a:gd name="T33" fmla="*/ 2196 h 131"/>
                  <a:gd name="T34" fmla="*/ 1296 w 198"/>
                  <a:gd name="T35" fmla="*/ 2484 h 131"/>
                  <a:gd name="T36" fmla="*/ 1296 w 198"/>
                  <a:gd name="T37" fmla="*/ 2232 h 131"/>
                  <a:gd name="T38" fmla="*/ 1476 w 198"/>
                  <a:gd name="T39" fmla="*/ 2412 h 131"/>
                  <a:gd name="T40" fmla="*/ 1548 w 198"/>
                  <a:gd name="T41" fmla="*/ 2196 h 131"/>
                  <a:gd name="T42" fmla="*/ 1800 w 198"/>
                  <a:gd name="T43" fmla="*/ 2520 h 131"/>
                  <a:gd name="T44" fmla="*/ 1980 w 198"/>
                  <a:gd name="T45" fmla="*/ 2268 h 131"/>
                  <a:gd name="T46" fmla="*/ 2196 w 198"/>
                  <a:gd name="T47" fmla="*/ 2304 h 131"/>
                  <a:gd name="T48" fmla="*/ 2736 w 198"/>
                  <a:gd name="T49" fmla="*/ 2556 h 131"/>
                  <a:gd name="T50" fmla="*/ 2736 w 198"/>
                  <a:gd name="T51" fmla="*/ 2268 h 131"/>
                  <a:gd name="T52" fmla="*/ 7128 w 198"/>
                  <a:gd name="T53" fmla="*/ 1404 h 131"/>
                  <a:gd name="T54" fmla="*/ 6624 w 198"/>
                  <a:gd name="T55" fmla="*/ 4032 h 131"/>
                  <a:gd name="T56" fmla="*/ 6264 w 198"/>
                  <a:gd name="T57" fmla="*/ 4716 h 131"/>
                  <a:gd name="T58" fmla="*/ 6804 w 198"/>
                  <a:gd name="T59" fmla="*/ 1512 h 131"/>
                  <a:gd name="T60" fmla="*/ 7128 w 198"/>
                  <a:gd name="T61" fmla="*/ 1404 h 13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98" h="131">
                    <a:moveTo>
                      <a:pt x="76" y="63"/>
                    </a:moveTo>
                    <a:cubicBezTo>
                      <a:pt x="76" y="59"/>
                      <a:pt x="73" y="54"/>
                      <a:pt x="68" y="54"/>
                    </a:cubicBezTo>
                    <a:cubicBezTo>
                      <a:pt x="73" y="59"/>
                      <a:pt x="64" y="61"/>
                      <a:pt x="64" y="56"/>
                    </a:cubicBezTo>
                    <a:cubicBezTo>
                      <a:pt x="60" y="59"/>
                      <a:pt x="54" y="53"/>
                      <a:pt x="58" y="49"/>
                    </a:cubicBezTo>
                    <a:cubicBezTo>
                      <a:pt x="56" y="47"/>
                      <a:pt x="54" y="48"/>
                      <a:pt x="53" y="50"/>
                    </a:cubicBezTo>
                    <a:cubicBezTo>
                      <a:pt x="50" y="49"/>
                      <a:pt x="48" y="46"/>
                      <a:pt x="49" y="41"/>
                    </a:cubicBezTo>
                    <a:cubicBezTo>
                      <a:pt x="49" y="38"/>
                      <a:pt x="46" y="36"/>
                      <a:pt x="43" y="37"/>
                    </a:cubicBezTo>
                    <a:cubicBezTo>
                      <a:pt x="46" y="39"/>
                      <a:pt x="47" y="42"/>
                      <a:pt x="43" y="44"/>
                    </a:cubicBezTo>
                    <a:cubicBezTo>
                      <a:pt x="37" y="36"/>
                      <a:pt x="34" y="48"/>
                      <a:pt x="32" y="32"/>
                    </a:cubicBezTo>
                    <a:cubicBezTo>
                      <a:pt x="33" y="23"/>
                      <a:pt x="26" y="27"/>
                      <a:pt x="25" y="19"/>
                    </a:cubicBezTo>
                    <a:cubicBezTo>
                      <a:pt x="22" y="24"/>
                      <a:pt x="20" y="23"/>
                      <a:pt x="16" y="20"/>
                    </a:cubicBezTo>
                    <a:cubicBezTo>
                      <a:pt x="10" y="17"/>
                      <a:pt x="5" y="0"/>
                      <a:pt x="0" y="0"/>
                    </a:cubicBezTo>
                    <a:cubicBezTo>
                      <a:pt x="8" y="19"/>
                      <a:pt x="9" y="47"/>
                      <a:pt x="5" y="61"/>
                    </a:cubicBezTo>
                    <a:cubicBezTo>
                      <a:pt x="9" y="63"/>
                      <a:pt x="11" y="62"/>
                      <a:pt x="14" y="58"/>
                    </a:cubicBezTo>
                    <a:cubicBezTo>
                      <a:pt x="17" y="62"/>
                      <a:pt x="19" y="63"/>
                      <a:pt x="23" y="63"/>
                    </a:cubicBezTo>
                    <a:cubicBezTo>
                      <a:pt x="24" y="65"/>
                      <a:pt x="24" y="67"/>
                      <a:pt x="26" y="70"/>
                    </a:cubicBezTo>
                    <a:cubicBezTo>
                      <a:pt x="26" y="67"/>
                      <a:pt x="31" y="64"/>
                      <a:pt x="31" y="61"/>
                    </a:cubicBezTo>
                    <a:cubicBezTo>
                      <a:pt x="34" y="65"/>
                      <a:pt x="34" y="67"/>
                      <a:pt x="36" y="69"/>
                    </a:cubicBezTo>
                    <a:cubicBezTo>
                      <a:pt x="36" y="66"/>
                      <a:pt x="36" y="64"/>
                      <a:pt x="36" y="62"/>
                    </a:cubicBezTo>
                    <a:cubicBezTo>
                      <a:pt x="37" y="64"/>
                      <a:pt x="39" y="66"/>
                      <a:pt x="41" y="67"/>
                    </a:cubicBezTo>
                    <a:cubicBezTo>
                      <a:pt x="40" y="65"/>
                      <a:pt x="41" y="62"/>
                      <a:pt x="43" y="61"/>
                    </a:cubicBezTo>
                    <a:cubicBezTo>
                      <a:pt x="45" y="63"/>
                      <a:pt x="46" y="69"/>
                      <a:pt x="50" y="70"/>
                    </a:cubicBezTo>
                    <a:cubicBezTo>
                      <a:pt x="49" y="68"/>
                      <a:pt x="47" y="60"/>
                      <a:pt x="55" y="63"/>
                    </a:cubicBezTo>
                    <a:cubicBezTo>
                      <a:pt x="57" y="64"/>
                      <a:pt x="60" y="66"/>
                      <a:pt x="61" y="64"/>
                    </a:cubicBezTo>
                    <a:cubicBezTo>
                      <a:pt x="65" y="68"/>
                      <a:pt x="73" y="72"/>
                      <a:pt x="76" y="71"/>
                    </a:cubicBezTo>
                    <a:cubicBezTo>
                      <a:pt x="74" y="70"/>
                      <a:pt x="74" y="65"/>
                      <a:pt x="76" y="63"/>
                    </a:cubicBezTo>
                    <a:close/>
                    <a:moveTo>
                      <a:pt x="198" y="39"/>
                    </a:moveTo>
                    <a:cubicBezTo>
                      <a:pt x="193" y="52"/>
                      <a:pt x="183" y="83"/>
                      <a:pt x="184" y="112"/>
                    </a:cubicBezTo>
                    <a:cubicBezTo>
                      <a:pt x="180" y="113"/>
                      <a:pt x="177" y="116"/>
                      <a:pt x="174" y="131"/>
                    </a:cubicBezTo>
                    <a:cubicBezTo>
                      <a:pt x="169" y="108"/>
                      <a:pt x="177" y="61"/>
                      <a:pt x="189" y="42"/>
                    </a:cubicBezTo>
                    <a:cubicBezTo>
                      <a:pt x="191" y="39"/>
                      <a:pt x="195" y="38"/>
                      <a:pt x="198" y="39"/>
                    </a:cubicBezTo>
                    <a:close/>
                  </a:path>
                </a:pathLst>
              </a:custGeom>
              <a:solidFill>
                <a:srgbClr val="C2C1C1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0" name="Freeform 989"/>
              <p:cNvSpPr>
                <a:spLocks/>
              </p:cNvSpPr>
              <p:nvPr/>
            </p:nvSpPr>
            <p:spPr bwMode="auto">
              <a:xfrm>
                <a:off x="4481" y="830"/>
                <a:ext cx="162" cy="138"/>
              </a:xfrm>
              <a:custGeom>
                <a:avLst/>
                <a:gdLst>
                  <a:gd name="T0" fmla="*/ 828 w 27"/>
                  <a:gd name="T1" fmla="*/ 504 h 23"/>
                  <a:gd name="T2" fmla="*/ 684 w 27"/>
                  <a:gd name="T3" fmla="*/ 216 h 23"/>
                  <a:gd name="T4" fmla="*/ 252 w 27"/>
                  <a:gd name="T5" fmla="*/ 216 h 23"/>
                  <a:gd name="T6" fmla="*/ 0 w 27"/>
                  <a:gd name="T7" fmla="*/ 540 h 23"/>
                  <a:gd name="T8" fmla="*/ 864 w 27"/>
                  <a:gd name="T9" fmla="*/ 828 h 23"/>
                  <a:gd name="T10" fmla="*/ 828 w 27"/>
                  <a:gd name="T11" fmla="*/ 504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7" h="23">
                    <a:moveTo>
                      <a:pt x="23" y="14"/>
                    </a:moveTo>
                    <a:cubicBezTo>
                      <a:pt x="22" y="12"/>
                      <a:pt x="21" y="8"/>
                      <a:pt x="19" y="6"/>
                    </a:cubicBezTo>
                    <a:cubicBezTo>
                      <a:pt x="15" y="0"/>
                      <a:pt x="10" y="3"/>
                      <a:pt x="7" y="6"/>
                    </a:cubicBezTo>
                    <a:cubicBezTo>
                      <a:pt x="5" y="8"/>
                      <a:pt x="0" y="12"/>
                      <a:pt x="0" y="15"/>
                    </a:cubicBezTo>
                    <a:cubicBezTo>
                      <a:pt x="10" y="15"/>
                      <a:pt x="13" y="23"/>
                      <a:pt x="24" y="23"/>
                    </a:cubicBezTo>
                    <a:cubicBezTo>
                      <a:pt x="27" y="19"/>
                      <a:pt x="25" y="16"/>
                      <a:pt x="23" y="14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1" name="Freeform 990"/>
              <p:cNvSpPr>
                <a:spLocks/>
              </p:cNvSpPr>
              <p:nvPr/>
            </p:nvSpPr>
            <p:spPr bwMode="auto">
              <a:xfrm>
                <a:off x="1667" y="1988"/>
                <a:ext cx="426" cy="1092"/>
              </a:xfrm>
              <a:custGeom>
                <a:avLst/>
                <a:gdLst>
                  <a:gd name="T0" fmla="*/ 1296 w 71"/>
                  <a:gd name="T1" fmla="*/ 144 h 182"/>
                  <a:gd name="T2" fmla="*/ 684 w 71"/>
                  <a:gd name="T3" fmla="*/ 684 h 182"/>
                  <a:gd name="T4" fmla="*/ 36 w 71"/>
                  <a:gd name="T5" fmla="*/ 1476 h 182"/>
                  <a:gd name="T6" fmla="*/ 324 w 71"/>
                  <a:gd name="T7" fmla="*/ 1440 h 182"/>
                  <a:gd name="T8" fmla="*/ 288 w 71"/>
                  <a:gd name="T9" fmla="*/ 1620 h 182"/>
                  <a:gd name="T10" fmla="*/ 288 w 71"/>
                  <a:gd name="T11" fmla="*/ 1980 h 182"/>
                  <a:gd name="T12" fmla="*/ 360 w 71"/>
                  <a:gd name="T13" fmla="*/ 2772 h 182"/>
                  <a:gd name="T14" fmla="*/ 324 w 71"/>
                  <a:gd name="T15" fmla="*/ 3348 h 182"/>
                  <a:gd name="T16" fmla="*/ 504 w 71"/>
                  <a:gd name="T17" fmla="*/ 3456 h 182"/>
                  <a:gd name="T18" fmla="*/ 612 w 71"/>
                  <a:gd name="T19" fmla="*/ 3564 h 182"/>
                  <a:gd name="T20" fmla="*/ 360 w 71"/>
                  <a:gd name="T21" fmla="*/ 4032 h 182"/>
                  <a:gd name="T22" fmla="*/ 216 w 71"/>
                  <a:gd name="T23" fmla="*/ 4392 h 182"/>
                  <a:gd name="T24" fmla="*/ 324 w 71"/>
                  <a:gd name="T25" fmla="*/ 4824 h 182"/>
                  <a:gd name="T26" fmla="*/ 360 w 71"/>
                  <a:gd name="T27" fmla="*/ 5040 h 182"/>
                  <a:gd name="T28" fmla="*/ 648 w 71"/>
                  <a:gd name="T29" fmla="*/ 5400 h 182"/>
                  <a:gd name="T30" fmla="*/ 864 w 71"/>
                  <a:gd name="T31" fmla="*/ 5580 h 182"/>
                  <a:gd name="T32" fmla="*/ 1008 w 71"/>
                  <a:gd name="T33" fmla="*/ 5580 h 182"/>
                  <a:gd name="T34" fmla="*/ 1044 w 71"/>
                  <a:gd name="T35" fmla="*/ 5760 h 182"/>
                  <a:gd name="T36" fmla="*/ 1224 w 71"/>
                  <a:gd name="T37" fmla="*/ 5868 h 182"/>
                  <a:gd name="T38" fmla="*/ 1296 w 71"/>
                  <a:gd name="T39" fmla="*/ 6300 h 182"/>
                  <a:gd name="T40" fmla="*/ 1656 w 71"/>
                  <a:gd name="T41" fmla="*/ 6192 h 182"/>
                  <a:gd name="T42" fmla="*/ 1800 w 71"/>
                  <a:gd name="T43" fmla="*/ 6192 h 182"/>
                  <a:gd name="T44" fmla="*/ 2052 w 71"/>
                  <a:gd name="T45" fmla="*/ 6228 h 182"/>
                  <a:gd name="T46" fmla="*/ 2412 w 71"/>
                  <a:gd name="T47" fmla="*/ 6048 h 182"/>
                  <a:gd name="T48" fmla="*/ 2340 w 71"/>
                  <a:gd name="T49" fmla="*/ 5796 h 182"/>
                  <a:gd name="T50" fmla="*/ 2556 w 71"/>
                  <a:gd name="T51" fmla="*/ 5580 h 182"/>
                  <a:gd name="T52" fmla="*/ 2052 w 71"/>
                  <a:gd name="T53" fmla="*/ 4932 h 182"/>
                  <a:gd name="T54" fmla="*/ 1368 w 71"/>
                  <a:gd name="T55" fmla="*/ 4608 h 182"/>
                  <a:gd name="T56" fmla="*/ 1224 w 71"/>
                  <a:gd name="T57" fmla="*/ 4356 h 182"/>
                  <a:gd name="T58" fmla="*/ 1152 w 71"/>
                  <a:gd name="T59" fmla="*/ 4032 h 182"/>
                  <a:gd name="T60" fmla="*/ 864 w 71"/>
                  <a:gd name="T61" fmla="*/ 3348 h 182"/>
                  <a:gd name="T62" fmla="*/ 864 w 71"/>
                  <a:gd name="T63" fmla="*/ 2916 h 182"/>
                  <a:gd name="T64" fmla="*/ 972 w 71"/>
                  <a:gd name="T65" fmla="*/ 2088 h 182"/>
                  <a:gd name="T66" fmla="*/ 1080 w 71"/>
                  <a:gd name="T67" fmla="*/ 1440 h 182"/>
                  <a:gd name="T68" fmla="*/ 1152 w 71"/>
                  <a:gd name="T69" fmla="*/ 900 h 182"/>
                  <a:gd name="T70" fmla="*/ 1656 w 71"/>
                  <a:gd name="T71" fmla="*/ 360 h 18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1" h="182">
                    <a:moveTo>
                      <a:pt x="49" y="0"/>
                    </a:moveTo>
                    <a:cubicBezTo>
                      <a:pt x="45" y="3"/>
                      <a:pt x="41" y="5"/>
                      <a:pt x="36" y="4"/>
                    </a:cubicBezTo>
                    <a:cubicBezTo>
                      <a:pt x="39" y="8"/>
                      <a:pt x="33" y="11"/>
                      <a:pt x="28" y="12"/>
                    </a:cubicBezTo>
                    <a:cubicBezTo>
                      <a:pt x="24" y="12"/>
                      <a:pt x="21" y="17"/>
                      <a:pt x="19" y="19"/>
                    </a:cubicBezTo>
                    <a:cubicBezTo>
                      <a:pt x="24" y="17"/>
                      <a:pt x="22" y="19"/>
                      <a:pt x="26" y="20"/>
                    </a:cubicBezTo>
                    <a:cubicBezTo>
                      <a:pt x="24" y="23"/>
                      <a:pt x="4" y="32"/>
                      <a:pt x="1" y="41"/>
                    </a:cubicBezTo>
                    <a:cubicBezTo>
                      <a:pt x="5" y="38"/>
                      <a:pt x="10" y="35"/>
                      <a:pt x="13" y="34"/>
                    </a:cubicBezTo>
                    <a:cubicBezTo>
                      <a:pt x="17" y="34"/>
                      <a:pt x="12" y="37"/>
                      <a:pt x="9" y="40"/>
                    </a:cubicBezTo>
                    <a:cubicBezTo>
                      <a:pt x="11" y="41"/>
                      <a:pt x="13" y="41"/>
                      <a:pt x="15" y="40"/>
                    </a:cubicBezTo>
                    <a:cubicBezTo>
                      <a:pt x="15" y="44"/>
                      <a:pt x="12" y="44"/>
                      <a:pt x="8" y="45"/>
                    </a:cubicBezTo>
                    <a:cubicBezTo>
                      <a:pt x="9" y="45"/>
                      <a:pt x="10" y="47"/>
                      <a:pt x="14" y="47"/>
                    </a:cubicBezTo>
                    <a:cubicBezTo>
                      <a:pt x="8" y="50"/>
                      <a:pt x="11" y="51"/>
                      <a:pt x="8" y="55"/>
                    </a:cubicBezTo>
                    <a:cubicBezTo>
                      <a:pt x="11" y="55"/>
                      <a:pt x="11" y="55"/>
                      <a:pt x="14" y="57"/>
                    </a:cubicBezTo>
                    <a:cubicBezTo>
                      <a:pt x="0" y="71"/>
                      <a:pt x="15" y="65"/>
                      <a:pt x="10" y="77"/>
                    </a:cubicBezTo>
                    <a:cubicBezTo>
                      <a:pt x="11" y="77"/>
                      <a:pt x="12" y="77"/>
                      <a:pt x="14" y="77"/>
                    </a:cubicBezTo>
                    <a:cubicBezTo>
                      <a:pt x="12" y="74"/>
                      <a:pt x="8" y="94"/>
                      <a:pt x="9" y="93"/>
                    </a:cubicBezTo>
                    <a:cubicBezTo>
                      <a:pt x="10" y="93"/>
                      <a:pt x="12" y="91"/>
                      <a:pt x="13" y="91"/>
                    </a:cubicBezTo>
                    <a:cubicBezTo>
                      <a:pt x="13" y="92"/>
                      <a:pt x="14" y="94"/>
                      <a:pt x="14" y="96"/>
                    </a:cubicBezTo>
                    <a:cubicBezTo>
                      <a:pt x="13" y="97"/>
                      <a:pt x="11" y="100"/>
                      <a:pt x="12" y="102"/>
                    </a:cubicBezTo>
                    <a:cubicBezTo>
                      <a:pt x="14" y="101"/>
                      <a:pt x="18" y="101"/>
                      <a:pt x="17" y="99"/>
                    </a:cubicBezTo>
                    <a:cubicBezTo>
                      <a:pt x="17" y="101"/>
                      <a:pt x="16" y="102"/>
                      <a:pt x="16" y="104"/>
                    </a:cubicBezTo>
                    <a:cubicBezTo>
                      <a:pt x="14" y="106"/>
                      <a:pt x="10" y="110"/>
                      <a:pt x="10" y="112"/>
                    </a:cubicBezTo>
                    <a:cubicBezTo>
                      <a:pt x="12" y="111"/>
                      <a:pt x="14" y="110"/>
                      <a:pt x="16" y="112"/>
                    </a:cubicBezTo>
                    <a:cubicBezTo>
                      <a:pt x="11" y="113"/>
                      <a:pt x="8" y="117"/>
                      <a:pt x="6" y="122"/>
                    </a:cubicBezTo>
                    <a:cubicBezTo>
                      <a:pt x="9" y="120"/>
                      <a:pt x="8" y="123"/>
                      <a:pt x="12" y="122"/>
                    </a:cubicBezTo>
                    <a:cubicBezTo>
                      <a:pt x="8" y="125"/>
                      <a:pt x="8" y="130"/>
                      <a:pt x="9" y="134"/>
                    </a:cubicBezTo>
                    <a:cubicBezTo>
                      <a:pt x="11" y="131"/>
                      <a:pt x="12" y="133"/>
                      <a:pt x="16" y="131"/>
                    </a:cubicBezTo>
                    <a:cubicBezTo>
                      <a:pt x="16" y="134"/>
                      <a:pt x="10" y="135"/>
                      <a:pt x="10" y="140"/>
                    </a:cubicBezTo>
                    <a:cubicBezTo>
                      <a:pt x="13" y="137"/>
                      <a:pt x="14" y="137"/>
                      <a:pt x="16" y="138"/>
                    </a:cubicBezTo>
                    <a:cubicBezTo>
                      <a:pt x="13" y="143"/>
                      <a:pt x="19" y="144"/>
                      <a:pt x="18" y="150"/>
                    </a:cubicBezTo>
                    <a:cubicBezTo>
                      <a:pt x="19" y="149"/>
                      <a:pt x="21" y="147"/>
                      <a:pt x="21" y="144"/>
                    </a:cubicBezTo>
                    <a:cubicBezTo>
                      <a:pt x="23" y="146"/>
                      <a:pt x="24" y="151"/>
                      <a:pt x="24" y="155"/>
                    </a:cubicBezTo>
                    <a:cubicBezTo>
                      <a:pt x="26" y="155"/>
                      <a:pt x="26" y="151"/>
                      <a:pt x="28" y="151"/>
                    </a:cubicBezTo>
                    <a:cubicBezTo>
                      <a:pt x="30" y="152"/>
                      <a:pt x="29" y="154"/>
                      <a:pt x="28" y="155"/>
                    </a:cubicBezTo>
                    <a:cubicBezTo>
                      <a:pt x="29" y="155"/>
                      <a:pt x="31" y="154"/>
                      <a:pt x="32" y="154"/>
                    </a:cubicBezTo>
                    <a:cubicBezTo>
                      <a:pt x="32" y="156"/>
                      <a:pt x="30" y="159"/>
                      <a:pt x="29" y="160"/>
                    </a:cubicBezTo>
                    <a:cubicBezTo>
                      <a:pt x="31" y="161"/>
                      <a:pt x="34" y="158"/>
                      <a:pt x="36" y="158"/>
                    </a:cubicBezTo>
                    <a:cubicBezTo>
                      <a:pt x="35" y="159"/>
                      <a:pt x="34" y="161"/>
                      <a:pt x="34" y="163"/>
                    </a:cubicBezTo>
                    <a:cubicBezTo>
                      <a:pt x="35" y="164"/>
                      <a:pt x="37" y="168"/>
                      <a:pt x="38" y="169"/>
                    </a:cubicBezTo>
                    <a:cubicBezTo>
                      <a:pt x="39" y="170"/>
                      <a:pt x="38" y="172"/>
                      <a:pt x="36" y="175"/>
                    </a:cubicBezTo>
                    <a:cubicBezTo>
                      <a:pt x="39" y="174"/>
                      <a:pt x="43" y="171"/>
                      <a:pt x="43" y="169"/>
                    </a:cubicBezTo>
                    <a:cubicBezTo>
                      <a:pt x="45" y="169"/>
                      <a:pt x="46" y="169"/>
                      <a:pt x="46" y="172"/>
                    </a:cubicBezTo>
                    <a:cubicBezTo>
                      <a:pt x="47" y="173"/>
                      <a:pt x="47" y="175"/>
                      <a:pt x="46" y="178"/>
                    </a:cubicBezTo>
                    <a:cubicBezTo>
                      <a:pt x="48" y="177"/>
                      <a:pt x="50" y="175"/>
                      <a:pt x="50" y="172"/>
                    </a:cubicBezTo>
                    <a:cubicBezTo>
                      <a:pt x="52" y="174"/>
                      <a:pt x="53" y="180"/>
                      <a:pt x="56" y="182"/>
                    </a:cubicBezTo>
                    <a:cubicBezTo>
                      <a:pt x="55" y="178"/>
                      <a:pt x="58" y="177"/>
                      <a:pt x="57" y="173"/>
                    </a:cubicBezTo>
                    <a:cubicBezTo>
                      <a:pt x="60" y="174"/>
                      <a:pt x="61" y="180"/>
                      <a:pt x="67" y="177"/>
                    </a:cubicBezTo>
                    <a:cubicBezTo>
                      <a:pt x="62" y="175"/>
                      <a:pt x="63" y="170"/>
                      <a:pt x="67" y="168"/>
                    </a:cubicBezTo>
                    <a:cubicBezTo>
                      <a:pt x="67" y="166"/>
                      <a:pt x="66" y="165"/>
                      <a:pt x="63" y="166"/>
                    </a:cubicBezTo>
                    <a:cubicBezTo>
                      <a:pt x="61" y="163"/>
                      <a:pt x="65" y="163"/>
                      <a:pt x="65" y="161"/>
                    </a:cubicBezTo>
                    <a:cubicBezTo>
                      <a:pt x="63" y="162"/>
                      <a:pt x="56" y="155"/>
                      <a:pt x="56" y="150"/>
                    </a:cubicBezTo>
                    <a:cubicBezTo>
                      <a:pt x="60" y="154"/>
                      <a:pt x="65" y="157"/>
                      <a:pt x="71" y="155"/>
                    </a:cubicBezTo>
                    <a:cubicBezTo>
                      <a:pt x="64" y="155"/>
                      <a:pt x="57" y="142"/>
                      <a:pt x="51" y="140"/>
                    </a:cubicBezTo>
                    <a:cubicBezTo>
                      <a:pt x="54" y="140"/>
                      <a:pt x="56" y="140"/>
                      <a:pt x="57" y="137"/>
                    </a:cubicBezTo>
                    <a:cubicBezTo>
                      <a:pt x="53" y="138"/>
                      <a:pt x="50" y="136"/>
                      <a:pt x="50" y="132"/>
                    </a:cubicBezTo>
                    <a:cubicBezTo>
                      <a:pt x="43" y="134"/>
                      <a:pt x="40" y="132"/>
                      <a:pt x="38" y="128"/>
                    </a:cubicBezTo>
                    <a:cubicBezTo>
                      <a:pt x="40" y="129"/>
                      <a:pt x="43" y="128"/>
                      <a:pt x="45" y="129"/>
                    </a:cubicBezTo>
                    <a:cubicBezTo>
                      <a:pt x="43" y="122"/>
                      <a:pt x="37" y="124"/>
                      <a:pt x="34" y="121"/>
                    </a:cubicBezTo>
                    <a:cubicBezTo>
                      <a:pt x="37" y="120"/>
                      <a:pt x="38" y="118"/>
                      <a:pt x="38" y="115"/>
                    </a:cubicBezTo>
                    <a:cubicBezTo>
                      <a:pt x="35" y="116"/>
                      <a:pt x="31" y="116"/>
                      <a:pt x="32" y="112"/>
                    </a:cubicBezTo>
                    <a:cubicBezTo>
                      <a:pt x="32" y="107"/>
                      <a:pt x="31" y="103"/>
                      <a:pt x="31" y="100"/>
                    </a:cubicBezTo>
                    <a:cubicBezTo>
                      <a:pt x="27" y="99"/>
                      <a:pt x="24" y="97"/>
                      <a:pt x="24" y="93"/>
                    </a:cubicBezTo>
                    <a:cubicBezTo>
                      <a:pt x="27" y="96"/>
                      <a:pt x="28" y="96"/>
                      <a:pt x="31" y="94"/>
                    </a:cubicBezTo>
                    <a:cubicBezTo>
                      <a:pt x="27" y="93"/>
                      <a:pt x="24" y="85"/>
                      <a:pt x="24" y="81"/>
                    </a:cubicBezTo>
                    <a:cubicBezTo>
                      <a:pt x="26" y="84"/>
                      <a:pt x="27" y="86"/>
                      <a:pt x="31" y="85"/>
                    </a:cubicBezTo>
                    <a:cubicBezTo>
                      <a:pt x="25" y="74"/>
                      <a:pt x="33" y="65"/>
                      <a:pt x="27" y="58"/>
                    </a:cubicBezTo>
                    <a:cubicBezTo>
                      <a:pt x="27" y="61"/>
                      <a:pt x="25" y="62"/>
                      <a:pt x="23" y="62"/>
                    </a:cubicBezTo>
                    <a:cubicBezTo>
                      <a:pt x="20" y="55"/>
                      <a:pt x="27" y="46"/>
                      <a:pt x="30" y="40"/>
                    </a:cubicBezTo>
                    <a:cubicBezTo>
                      <a:pt x="30" y="36"/>
                      <a:pt x="34" y="34"/>
                      <a:pt x="34" y="29"/>
                    </a:cubicBezTo>
                    <a:cubicBezTo>
                      <a:pt x="32" y="28"/>
                      <a:pt x="32" y="28"/>
                      <a:pt x="32" y="25"/>
                    </a:cubicBezTo>
                    <a:cubicBezTo>
                      <a:pt x="36" y="21"/>
                      <a:pt x="39" y="21"/>
                      <a:pt x="39" y="16"/>
                    </a:cubicBezTo>
                    <a:cubicBezTo>
                      <a:pt x="40" y="14"/>
                      <a:pt x="44" y="10"/>
                      <a:pt x="46" y="10"/>
                    </a:cubicBezTo>
                    <a:cubicBezTo>
                      <a:pt x="48" y="8"/>
                      <a:pt x="50" y="4"/>
                      <a:pt x="49" y="0"/>
                    </a:cubicBezTo>
                    <a:close/>
                  </a:path>
                </a:pathLst>
              </a:custGeom>
              <a:solidFill>
                <a:srgbClr val="C2C1C1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2" name="Freeform 991"/>
              <p:cNvSpPr>
                <a:spLocks/>
              </p:cNvSpPr>
              <p:nvPr/>
            </p:nvSpPr>
            <p:spPr bwMode="auto">
              <a:xfrm>
                <a:off x="4493" y="872"/>
                <a:ext cx="66" cy="48"/>
              </a:xfrm>
              <a:custGeom>
                <a:avLst/>
                <a:gdLst>
                  <a:gd name="T0" fmla="*/ 252 w 11"/>
                  <a:gd name="T1" fmla="*/ 0 h 8"/>
                  <a:gd name="T2" fmla="*/ 0 w 11"/>
                  <a:gd name="T3" fmla="*/ 216 h 8"/>
                  <a:gd name="T4" fmla="*/ 180 w 11"/>
                  <a:gd name="T5" fmla="*/ 288 h 8"/>
                  <a:gd name="T6" fmla="*/ 396 w 11"/>
                  <a:gd name="T7" fmla="*/ 72 h 8"/>
                  <a:gd name="T8" fmla="*/ 252 w 11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" h="8">
                    <a:moveTo>
                      <a:pt x="7" y="0"/>
                    </a:moveTo>
                    <a:cubicBezTo>
                      <a:pt x="7" y="0"/>
                      <a:pt x="2" y="3"/>
                      <a:pt x="0" y="6"/>
                    </a:cubicBezTo>
                    <a:cubicBezTo>
                      <a:pt x="0" y="7"/>
                      <a:pt x="2" y="6"/>
                      <a:pt x="5" y="8"/>
                    </a:cubicBezTo>
                    <a:cubicBezTo>
                      <a:pt x="6" y="5"/>
                      <a:pt x="10" y="3"/>
                      <a:pt x="11" y="2"/>
                    </a:cubicBezTo>
                    <a:cubicBezTo>
                      <a:pt x="10" y="0"/>
                      <a:pt x="9" y="0"/>
                      <a:pt x="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3" name="Freeform 992"/>
              <p:cNvSpPr>
                <a:spLocks noEditPoints="1"/>
              </p:cNvSpPr>
              <p:nvPr/>
            </p:nvSpPr>
            <p:spPr bwMode="auto">
              <a:xfrm>
                <a:off x="3377" y="920"/>
                <a:ext cx="1452" cy="1938"/>
              </a:xfrm>
              <a:custGeom>
                <a:avLst/>
                <a:gdLst>
                  <a:gd name="T0" fmla="*/ 3672 w 242"/>
                  <a:gd name="T1" fmla="*/ 10080 h 323"/>
                  <a:gd name="T2" fmla="*/ 3348 w 242"/>
                  <a:gd name="T3" fmla="*/ 10620 h 323"/>
                  <a:gd name="T4" fmla="*/ 2844 w 242"/>
                  <a:gd name="T5" fmla="*/ 10728 h 323"/>
                  <a:gd name="T6" fmla="*/ 2484 w 242"/>
                  <a:gd name="T7" fmla="*/ 11196 h 323"/>
                  <a:gd name="T8" fmla="*/ 2196 w 242"/>
                  <a:gd name="T9" fmla="*/ 10440 h 323"/>
                  <a:gd name="T10" fmla="*/ 1800 w 242"/>
                  <a:gd name="T11" fmla="*/ 10404 h 323"/>
                  <a:gd name="T12" fmla="*/ 1944 w 242"/>
                  <a:gd name="T13" fmla="*/ 11124 h 323"/>
                  <a:gd name="T14" fmla="*/ 1620 w 242"/>
                  <a:gd name="T15" fmla="*/ 10980 h 323"/>
                  <a:gd name="T16" fmla="*/ 1188 w 242"/>
                  <a:gd name="T17" fmla="*/ 10980 h 323"/>
                  <a:gd name="T18" fmla="*/ 972 w 242"/>
                  <a:gd name="T19" fmla="*/ 10944 h 323"/>
                  <a:gd name="T20" fmla="*/ 1008 w 242"/>
                  <a:gd name="T21" fmla="*/ 10728 h 323"/>
                  <a:gd name="T22" fmla="*/ 0 w 242"/>
                  <a:gd name="T23" fmla="*/ 9756 h 323"/>
                  <a:gd name="T24" fmla="*/ 468 w 242"/>
                  <a:gd name="T25" fmla="*/ 9252 h 323"/>
                  <a:gd name="T26" fmla="*/ 432 w 242"/>
                  <a:gd name="T27" fmla="*/ 8676 h 323"/>
                  <a:gd name="T28" fmla="*/ 2592 w 242"/>
                  <a:gd name="T29" fmla="*/ 8352 h 323"/>
                  <a:gd name="T30" fmla="*/ 2952 w 242"/>
                  <a:gd name="T31" fmla="*/ 9000 h 323"/>
                  <a:gd name="T32" fmla="*/ 3132 w 242"/>
                  <a:gd name="T33" fmla="*/ 9864 h 323"/>
                  <a:gd name="T34" fmla="*/ 3528 w 242"/>
                  <a:gd name="T35" fmla="*/ 9792 h 323"/>
                  <a:gd name="T36" fmla="*/ 6012 w 242"/>
                  <a:gd name="T37" fmla="*/ 1548 h 323"/>
                  <a:gd name="T38" fmla="*/ 6552 w 242"/>
                  <a:gd name="T39" fmla="*/ 1152 h 323"/>
                  <a:gd name="T40" fmla="*/ 6480 w 242"/>
                  <a:gd name="T41" fmla="*/ 864 h 323"/>
                  <a:gd name="T42" fmla="*/ 6840 w 242"/>
                  <a:gd name="T43" fmla="*/ 72 h 323"/>
                  <a:gd name="T44" fmla="*/ 5868 w 242"/>
                  <a:gd name="T45" fmla="*/ 612 h 323"/>
                  <a:gd name="T46" fmla="*/ 5544 w 242"/>
                  <a:gd name="T47" fmla="*/ 1260 h 323"/>
                  <a:gd name="T48" fmla="*/ 5472 w 242"/>
                  <a:gd name="T49" fmla="*/ 2304 h 323"/>
                  <a:gd name="T50" fmla="*/ 5688 w 242"/>
                  <a:gd name="T51" fmla="*/ 2340 h 323"/>
                  <a:gd name="T52" fmla="*/ 7272 w 242"/>
                  <a:gd name="T53" fmla="*/ 2592 h 323"/>
                  <a:gd name="T54" fmla="*/ 8532 w 242"/>
                  <a:gd name="T55" fmla="*/ 1692 h 323"/>
                  <a:gd name="T56" fmla="*/ 8316 w 242"/>
                  <a:gd name="T57" fmla="*/ 1548 h 323"/>
                  <a:gd name="T58" fmla="*/ 7164 w 242"/>
                  <a:gd name="T59" fmla="*/ 1692 h 323"/>
                  <a:gd name="T60" fmla="*/ 7236 w 242"/>
                  <a:gd name="T61" fmla="*/ 1044 h 323"/>
                  <a:gd name="T62" fmla="*/ 7128 w 242"/>
                  <a:gd name="T63" fmla="*/ 252 h 323"/>
                  <a:gd name="T64" fmla="*/ 6948 w 242"/>
                  <a:gd name="T65" fmla="*/ 684 h 323"/>
                  <a:gd name="T66" fmla="*/ 6948 w 242"/>
                  <a:gd name="T67" fmla="*/ 972 h 323"/>
                  <a:gd name="T68" fmla="*/ 6552 w 242"/>
                  <a:gd name="T69" fmla="*/ 2304 h 323"/>
                  <a:gd name="T70" fmla="*/ 6768 w 242"/>
                  <a:gd name="T71" fmla="*/ 2484 h 323"/>
                  <a:gd name="T72" fmla="*/ 6840 w 242"/>
                  <a:gd name="T73" fmla="*/ 3384 h 32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42" h="323">
                    <a:moveTo>
                      <a:pt x="98" y="272"/>
                    </a:moveTo>
                    <a:cubicBezTo>
                      <a:pt x="99" y="276"/>
                      <a:pt x="102" y="275"/>
                      <a:pt x="102" y="280"/>
                    </a:cubicBezTo>
                    <a:cubicBezTo>
                      <a:pt x="98" y="280"/>
                      <a:pt x="97" y="285"/>
                      <a:pt x="95" y="288"/>
                    </a:cubicBezTo>
                    <a:cubicBezTo>
                      <a:pt x="90" y="285"/>
                      <a:pt x="90" y="292"/>
                      <a:pt x="93" y="295"/>
                    </a:cubicBezTo>
                    <a:cubicBezTo>
                      <a:pt x="89" y="296"/>
                      <a:pt x="88" y="294"/>
                      <a:pt x="87" y="291"/>
                    </a:cubicBezTo>
                    <a:cubicBezTo>
                      <a:pt x="85" y="297"/>
                      <a:pt x="81" y="293"/>
                      <a:pt x="79" y="298"/>
                    </a:cubicBezTo>
                    <a:cubicBezTo>
                      <a:pt x="77" y="296"/>
                      <a:pt x="78" y="291"/>
                      <a:pt x="74" y="291"/>
                    </a:cubicBezTo>
                    <a:cubicBezTo>
                      <a:pt x="75" y="301"/>
                      <a:pt x="74" y="308"/>
                      <a:pt x="69" y="311"/>
                    </a:cubicBezTo>
                    <a:cubicBezTo>
                      <a:pt x="71" y="304"/>
                      <a:pt x="71" y="282"/>
                      <a:pt x="66" y="298"/>
                    </a:cubicBezTo>
                    <a:cubicBezTo>
                      <a:pt x="65" y="294"/>
                      <a:pt x="65" y="290"/>
                      <a:pt x="61" y="290"/>
                    </a:cubicBezTo>
                    <a:cubicBezTo>
                      <a:pt x="59" y="294"/>
                      <a:pt x="61" y="298"/>
                      <a:pt x="64" y="300"/>
                    </a:cubicBezTo>
                    <a:cubicBezTo>
                      <a:pt x="58" y="300"/>
                      <a:pt x="54" y="291"/>
                      <a:pt x="50" y="289"/>
                    </a:cubicBezTo>
                    <a:cubicBezTo>
                      <a:pt x="49" y="296"/>
                      <a:pt x="61" y="301"/>
                      <a:pt x="59" y="308"/>
                    </a:cubicBezTo>
                    <a:cubicBezTo>
                      <a:pt x="48" y="291"/>
                      <a:pt x="54" y="309"/>
                      <a:pt x="54" y="309"/>
                    </a:cubicBezTo>
                    <a:cubicBezTo>
                      <a:pt x="48" y="304"/>
                      <a:pt x="48" y="293"/>
                      <a:pt x="40" y="289"/>
                    </a:cubicBezTo>
                    <a:cubicBezTo>
                      <a:pt x="40" y="293"/>
                      <a:pt x="45" y="299"/>
                      <a:pt x="45" y="305"/>
                    </a:cubicBezTo>
                    <a:cubicBezTo>
                      <a:pt x="36" y="284"/>
                      <a:pt x="39" y="308"/>
                      <a:pt x="42" y="311"/>
                    </a:cubicBezTo>
                    <a:cubicBezTo>
                      <a:pt x="40" y="311"/>
                      <a:pt x="35" y="307"/>
                      <a:pt x="33" y="305"/>
                    </a:cubicBezTo>
                    <a:cubicBezTo>
                      <a:pt x="33" y="305"/>
                      <a:pt x="43" y="321"/>
                      <a:pt x="45" y="323"/>
                    </a:cubicBezTo>
                    <a:cubicBezTo>
                      <a:pt x="34" y="323"/>
                      <a:pt x="27" y="310"/>
                      <a:pt x="27" y="304"/>
                    </a:cubicBezTo>
                    <a:cubicBezTo>
                      <a:pt x="26" y="300"/>
                      <a:pt x="19" y="298"/>
                      <a:pt x="14" y="299"/>
                    </a:cubicBezTo>
                    <a:cubicBezTo>
                      <a:pt x="17" y="295"/>
                      <a:pt x="22" y="295"/>
                      <a:pt x="28" y="298"/>
                    </a:cubicBezTo>
                    <a:cubicBezTo>
                      <a:pt x="25" y="295"/>
                      <a:pt x="21" y="294"/>
                      <a:pt x="20" y="290"/>
                    </a:cubicBezTo>
                    <a:cubicBezTo>
                      <a:pt x="30" y="293"/>
                      <a:pt x="26" y="285"/>
                      <a:pt x="0" y="271"/>
                    </a:cubicBezTo>
                    <a:cubicBezTo>
                      <a:pt x="16" y="274"/>
                      <a:pt x="9" y="265"/>
                      <a:pt x="22" y="271"/>
                    </a:cubicBezTo>
                    <a:cubicBezTo>
                      <a:pt x="25" y="266"/>
                      <a:pt x="15" y="260"/>
                      <a:pt x="13" y="257"/>
                    </a:cubicBezTo>
                    <a:cubicBezTo>
                      <a:pt x="16" y="255"/>
                      <a:pt x="17" y="258"/>
                      <a:pt x="21" y="260"/>
                    </a:cubicBezTo>
                    <a:cubicBezTo>
                      <a:pt x="23" y="255"/>
                      <a:pt x="10" y="246"/>
                      <a:pt x="12" y="241"/>
                    </a:cubicBezTo>
                    <a:cubicBezTo>
                      <a:pt x="18" y="240"/>
                      <a:pt x="18" y="230"/>
                      <a:pt x="18" y="226"/>
                    </a:cubicBezTo>
                    <a:cubicBezTo>
                      <a:pt x="38" y="199"/>
                      <a:pt x="34" y="232"/>
                      <a:pt x="72" y="232"/>
                    </a:cubicBezTo>
                    <a:cubicBezTo>
                      <a:pt x="72" y="237"/>
                      <a:pt x="72" y="249"/>
                      <a:pt x="68" y="252"/>
                    </a:cubicBezTo>
                    <a:cubicBezTo>
                      <a:pt x="80" y="251"/>
                      <a:pt x="79" y="250"/>
                      <a:pt x="82" y="250"/>
                    </a:cubicBezTo>
                    <a:cubicBezTo>
                      <a:pt x="82" y="256"/>
                      <a:pt x="81" y="261"/>
                      <a:pt x="81" y="267"/>
                    </a:cubicBezTo>
                    <a:cubicBezTo>
                      <a:pt x="81" y="267"/>
                      <a:pt x="86" y="273"/>
                      <a:pt x="87" y="274"/>
                    </a:cubicBezTo>
                    <a:cubicBezTo>
                      <a:pt x="87" y="273"/>
                      <a:pt x="87" y="272"/>
                      <a:pt x="87" y="271"/>
                    </a:cubicBezTo>
                    <a:cubicBezTo>
                      <a:pt x="90" y="273"/>
                      <a:pt x="96" y="272"/>
                      <a:pt x="98" y="272"/>
                    </a:cubicBezTo>
                    <a:close/>
                    <a:moveTo>
                      <a:pt x="158" y="65"/>
                    </a:moveTo>
                    <a:cubicBezTo>
                      <a:pt x="161" y="56"/>
                      <a:pt x="164" y="48"/>
                      <a:pt x="167" y="43"/>
                    </a:cubicBezTo>
                    <a:cubicBezTo>
                      <a:pt x="170" y="40"/>
                      <a:pt x="166" y="40"/>
                      <a:pt x="167" y="37"/>
                    </a:cubicBezTo>
                    <a:cubicBezTo>
                      <a:pt x="171" y="31"/>
                      <a:pt x="176" y="31"/>
                      <a:pt x="182" y="32"/>
                    </a:cubicBezTo>
                    <a:cubicBezTo>
                      <a:pt x="185" y="31"/>
                      <a:pt x="188" y="29"/>
                      <a:pt x="188" y="27"/>
                    </a:cubicBezTo>
                    <a:cubicBezTo>
                      <a:pt x="188" y="23"/>
                      <a:pt x="181" y="27"/>
                      <a:pt x="180" y="24"/>
                    </a:cubicBezTo>
                    <a:cubicBezTo>
                      <a:pt x="179" y="19"/>
                      <a:pt x="183" y="18"/>
                      <a:pt x="183" y="12"/>
                    </a:cubicBezTo>
                    <a:cubicBezTo>
                      <a:pt x="184" y="8"/>
                      <a:pt x="189" y="6"/>
                      <a:pt x="190" y="2"/>
                    </a:cubicBezTo>
                    <a:cubicBezTo>
                      <a:pt x="189" y="0"/>
                      <a:pt x="186" y="1"/>
                      <a:pt x="183" y="0"/>
                    </a:cubicBezTo>
                    <a:cubicBezTo>
                      <a:pt x="178" y="3"/>
                      <a:pt x="166" y="13"/>
                      <a:pt x="163" y="17"/>
                    </a:cubicBezTo>
                    <a:cubicBezTo>
                      <a:pt x="168" y="20"/>
                      <a:pt x="164" y="21"/>
                      <a:pt x="158" y="25"/>
                    </a:cubicBezTo>
                    <a:cubicBezTo>
                      <a:pt x="163" y="28"/>
                      <a:pt x="160" y="31"/>
                      <a:pt x="154" y="35"/>
                    </a:cubicBezTo>
                    <a:cubicBezTo>
                      <a:pt x="154" y="41"/>
                      <a:pt x="160" y="40"/>
                      <a:pt x="159" y="47"/>
                    </a:cubicBezTo>
                    <a:cubicBezTo>
                      <a:pt x="156" y="53"/>
                      <a:pt x="156" y="59"/>
                      <a:pt x="152" y="64"/>
                    </a:cubicBezTo>
                    <a:cubicBezTo>
                      <a:pt x="150" y="65"/>
                      <a:pt x="148" y="71"/>
                      <a:pt x="149" y="76"/>
                    </a:cubicBezTo>
                    <a:cubicBezTo>
                      <a:pt x="152" y="69"/>
                      <a:pt x="154" y="67"/>
                      <a:pt x="158" y="65"/>
                    </a:cubicBezTo>
                    <a:close/>
                    <a:moveTo>
                      <a:pt x="196" y="83"/>
                    </a:moveTo>
                    <a:cubicBezTo>
                      <a:pt x="198" y="78"/>
                      <a:pt x="198" y="73"/>
                      <a:pt x="202" y="72"/>
                    </a:cubicBezTo>
                    <a:cubicBezTo>
                      <a:pt x="210" y="69"/>
                      <a:pt x="215" y="62"/>
                      <a:pt x="221" y="56"/>
                    </a:cubicBezTo>
                    <a:cubicBezTo>
                      <a:pt x="227" y="51"/>
                      <a:pt x="233" y="51"/>
                      <a:pt x="237" y="47"/>
                    </a:cubicBezTo>
                    <a:cubicBezTo>
                      <a:pt x="242" y="44"/>
                      <a:pt x="242" y="35"/>
                      <a:pt x="237" y="33"/>
                    </a:cubicBezTo>
                    <a:cubicBezTo>
                      <a:pt x="235" y="35"/>
                      <a:pt x="236" y="40"/>
                      <a:pt x="231" y="43"/>
                    </a:cubicBezTo>
                    <a:cubicBezTo>
                      <a:pt x="229" y="44"/>
                      <a:pt x="226" y="43"/>
                      <a:pt x="222" y="43"/>
                    </a:cubicBezTo>
                    <a:cubicBezTo>
                      <a:pt x="217" y="42"/>
                      <a:pt x="204" y="48"/>
                      <a:pt x="199" y="47"/>
                    </a:cubicBezTo>
                    <a:cubicBezTo>
                      <a:pt x="195" y="44"/>
                      <a:pt x="194" y="39"/>
                      <a:pt x="194" y="36"/>
                    </a:cubicBezTo>
                    <a:cubicBezTo>
                      <a:pt x="195" y="34"/>
                      <a:pt x="198" y="33"/>
                      <a:pt x="201" y="29"/>
                    </a:cubicBezTo>
                    <a:cubicBezTo>
                      <a:pt x="203" y="27"/>
                      <a:pt x="207" y="19"/>
                      <a:pt x="207" y="9"/>
                    </a:cubicBezTo>
                    <a:cubicBezTo>
                      <a:pt x="204" y="8"/>
                      <a:pt x="201" y="9"/>
                      <a:pt x="198" y="7"/>
                    </a:cubicBezTo>
                    <a:cubicBezTo>
                      <a:pt x="196" y="8"/>
                      <a:pt x="194" y="9"/>
                      <a:pt x="192" y="10"/>
                    </a:cubicBezTo>
                    <a:cubicBezTo>
                      <a:pt x="194" y="14"/>
                      <a:pt x="195" y="16"/>
                      <a:pt x="193" y="19"/>
                    </a:cubicBezTo>
                    <a:cubicBezTo>
                      <a:pt x="193" y="19"/>
                      <a:pt x="198" y="21"/>
                      <a:pt x="197" y="24"/>
                    </a:cubicBezTo>
                    <a:cubicBezTo>
                      <a:pt x="195" y="24"/>
                      <a:pt x="193" y="25"/>
                      <a:pt x="193" y="27"/>
                    </a:cubicBezTo>
                    <a:cubicBezTo>
                      <a:pt x="190" y="37"/>
                      <a:pt x="185" y="47"/>
                      <a:pt x="188" y="55"/>
                    </a:cubicBezTo>
                    <a:cubicBezTo>
                      <a:pt x="186" y="58"/>
                      <a:pt x="182" y="61"/>
                      <a:pt x="182" y="64"/>
                    </a:cubicBezTo>
                    <a:cubicBezTo>
                      <a:pt x="181" y="66"/>
                      <a:pt x="178" y="69"/>
                      <a:pt x="179" y="72"/>
                    </a:cubicBezTo>
                    <a:cubicBezTo>
                      <a:pt x="181" y="75"/>
                      <a:pt x="187" y="73"/>
                      <a:pt x="188" y="69"/>
                    </a:cubicBezTo>
                    <a:cubicBezTo>
                      <a:pt x="189" y="62"/>
                      <a:pt x="195" y="64"/>
                      <a:pt x="195" y="68"/>
                    </a:cubicBezTo>
                    <a:cubicBezTo>
                      <a:pt x="196" y="77"/>
                      <a:pt x="186" y="86"/>
                      <a:pt x="190" y="94"/>
                    </a:cubicBezTo>
                    <a:cubicBezTo>
                      <a:pt x="192" y="94"/>
                      <a:pt x="192" y="84"/>
                      <a:pt x="196" y="83"/>
                    </a:cubicBezTo>
                    <a:close/>
                  </a:path>
                </a:pathLst>
              </a:custGeom>
              <a:solidFill>
                <a:srgbClr val="CECDCD"/>
              </a:solidFill>
              <a:ln w="9525">
                <a:solidFill>
                  <a:srgbClr val="A9A8A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4" name="Freeform 993"/>
              <p:cNvSpPr>
                <a:spLocks/>
              </p:cNvSpPr>
              <p:nvPr/>
            </p:nvSpPr>
            <p:spPr bwMode="auto">
              <a:xfrm>
                <a:off x="1841" y="1604"/>
                <a:ext cx="2418" cy="858"/>
              </a:xfrm>
              <a:custGeom>
                <a:avLst/>
                <a:gdLst>
                  <a:gd name="T0" fmla="*/ 9288 w 403"/>
                  <a:gd name="T1" fmla="*/ 4572 h 143"/>
                  <a:gd name="T2" fmla="*/ 10008 w 403"/>
                  <a:gd name="T3" fmla="*/ 4140 h 143"/>
                  <a:gd name="T4" fmla="*/ 10116 w 403"/>
                  <a:gd name="T5" fmla="*/ 4536 h 143"/>
                  <a:gd name="T6" fmla="*/ 10044 w 403"/>
                  <a:gd name="T7" fmla="*/ 5148 h 143"/>
                  <a:gd name="T8" fmla="*/ 11268 w 403"/>
                  <a:gd name="T9" fmla="*/ 4788 h 143"/>
                  <a:gd name="T10" fmla="*/ 11844 w 403"/>
                  <a:gd name="T11" fmla="*/ 4428 h 143"/>
                  <a:gd name="T12" fmla="*/ 12132 w 403"/>
                  <a:gd name="T13" fmla="*/ 3852 h 143"/>
                  <a:gd name="T14" fmla="*/ 12132 w 403"/>
                  <a:gd name="T15" fmla="*/ 2736 h 143"/>
                  <a:gd name="T16" fmla="*/ 12996 w 403"/>
                  <a:gd name="T17" fmla="*/ 2124 h 143"/>
                  <a:gd name="T18" fmla="*/ 13356 w 403"/>
                  <a:gd name="T19" fmla="*/ 1836 h 143"/>
                  <a:gd name="T20" fmla="*/ 14436 w 403"/>
                  <a:gd name="T21" fmla="*/ 2088 h 143"/>
                  <a:gd name="T22" fmla="*/ 14508 w 403"/>
                  <a:gd name="T23" fmla="*/ 1404 h 143"/>
                  <a:gd name="T24" fmla="*/ 14076 w 403"/>
                  <a:gd name="T25" fmla="*/ 1080 h 143"/>
                  <a:gd name="T26" fmla="*/ 13212 w 403"/>
                  <a:gd name="T27" fmla="*/ 0 h 143"/>
                  <a:gd name="T28" fmla="*/ 9972 w 403"/>
                  <a:gd name="T29" fmla="*/ 576 h 143"/>
                  <a:gd name="T30" fmla="*/ 4284 w 403"/>
                  <a:gd name="T31" fmla="*/ 1152 h 143"/>
                  <a:gd name="T32" fmla="*/ 3348 w 403"/>
                  <a:gd name="T33" fmla="*/ 1224 h 143"/>
                  <a:gd name="T34" fmla="*/ 2520 w 403"/>
                  <a:gd name="T35" fmla="*/ 1368 h 143"/>
                  <a:gd name="T36" fmla="*/ 2196 w 403"/>
                  <a:gd name="T37" fmla="*/ 1512 h 143"/>
                  <a:gd name="T38" fmla="*/ 2016 w 403"/>
                  <a:gd name="T39" fmla="*/ 1656 h 143"/>
                  <a:gd name="T40" fmla="*/ 1260 w 403"/>
                  <a:gd name="T41" fmla="*/ 1872 h 143"/>
                  <a:gd name="T42" fmla="*/ 936 w 403"/>
                  <a:gd name="T43" fmla="*/ 1944 h 143"/>
                  <a:gd name="T44" fmla="*/ 576 w 403"/>
                  <a:gd name="T45" fmla="*/ 2232 h 143"/>
                  <a:gd name="T46" fmla="*/ 252 w 403"/>
                  <a:gd name="T47" fmla="*/ 2736 h 143"/>
                  <a:gd name="T48" fmla="*/ 72 w 403"/>
                  <a:gd name="T49" fmla="*/ 3168 h 143"/>
                  <a:gd name="T50" fmla="*/ 612 w 403"/>
                  <a:gd name="T51" fmla="*/ 3204 h 143"/>
                  <a:gd name="T52" fmla="*/ 1152 w 403"/>
                  <a:gd name="T53" fmla="*/ 3276 h 143"/>
                  <a:gd name="T54" fmla="*/ 1440 w 403"/>
                  <a:gd name="T55" fmla="*/ 3456 h 143"/>
                  <a:gd name="T56" fmla="*/ 1908 w 403"/>
                  <a:gd name="T57" fmla="*/ 3456 h 143"/>
                  <a:gd name="T58" fmla="*/ 2340 w 403"/>
                  <a:gd name="T59" fmla="*/ 3852 h 143"/>
                  <a:gd name="T60" fmla="*/ 2700 w 403"/>
                  <a:gd name="T61" fmla="*/ 3996 h 143"/>
                  <a:gd name="T62" fmla="*/ 2952 w 403"/>
                  <a:gd name="T63" fmla="*/ 4248 h 143"/>
                  <a:gd name="T64" fmla="*/ 4320 w 403"/>
                  <a:gd name="T65" fmla="*/ 3528 h 143"/>
                  <a:gd name="T66" fmla="*/ 5040 w 403"/>
                  <a:gd name="T67" fmla="*/ 2772 h 143"/>
                  <a:gd name="T68" fmla="*/ 5580 w 403"/>
                  <a:gd name="T69" fmla="*/ 3924 h 143"/>
                  <a:gd name="T70" fmla="*/ 5832 w 403"/>
                  <a:gd name="T71" fmla="*/ 3384 h 143"/>
                  <a:gd name="T72" fmla="*/ 6372 w 403"/>
                  <a:gd name="T73" fmla="*/ 2988 h 143"/>
                  <a:gd name="T74" fmla="*/ 6696 w 403"/>
                  <a:gd name="T75" fmla="*/ 3492 h 143"/>
                  <a:gd name="T76" fmla="*/ 7776 w 403"/>
                  <a:gd name="T77" fmla="*/ 2988 h 143"/>
                  <a:gd name="T78" fmla="*/ 7632 w 403"/>
                  <a:gd name="T79" fmla="*/ 3528 h 143"/>
                  <a:gd name="T80" fmla="*/ 7812 w 403"/>
                  <a:gd name="T81" fmla="*/ 3636 h 143"/>
                  <a:gd name="T82" fmla="*/ 8496 w 403"/>
                  <a:gd name="T83" fmla="*/ 3384 h 143"/>
                  <a:gd name="T84" fmla="*/ 8244 w 403"/>
                  <a:gd name="T85" fmla="*/ 3924 h 143"/>
                  <a:gd name="T86" fmla="*/ 8136 w 403"/>
                  <a:gd name="T87" fmla="*/ 4212 h 143"/>
                  <a:gd name="T88" fmla="*/ 8640 w 403"/>
                  <a:gd name="T89" fmla="*/ 3888 h 143"/>
                  <a:gd name="T90" fmla="*/ 9144 w 403"/>
                  <a:gd name="T91" fmla="*/ 3456 h 143"/>
                  <a:gd name="T92" fmla="*/ 9468 w 403"/>
                  <a:gd name="T93" fmla="*/ 3564 h 143"/>
                  <a:gd name="T94" fmla="*/ 9864 w 403"/>
                  <a:gd name="T95" fmla="*/ 3528 h 14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03" h="143">
                    <a:moveTo>
                      <a:pt x="270" y="111"/>
                    </a:moveTo>
                    <a:cubicBezTo>
                      <a:pt x="271" y="117"/>
                      <a:pt x="265" y="123"/>
                      <a:pt x="258" y="127"/>
                    </a:cubicBezTo>
                    <a:cubicBezTo>
                      <a:pt x="265" y="127"/>
                      <a:pt x="272" y="124"/>
                      <a:pt x="274" y="118"/>
                    </a:cubicBezTo>
                    <a:cubicBezTo>
                      <a:pt x="274" y="113"/>
                      <a:pt x="275" y="115"/>
                      <a:pt x="278" y="115"/>
                    </a:cubicBezTo>
                    <a:cubicBezTo>
                      <a:pt x="279" y="121"/>
                      <a:pt x="276" y="126"/>
                      <a:pt x="270" y="130"/>
                    </a:cubicBezTo>
                    <a:cubicBezTo>
                      <a:pt x="273" y="130"/>
                      <a:pt x="278" y="129"/>
                      <a:pt x="281" y="126"/>
                    </a:cubicBezTo>
                    <a:cubicBezTo>
                      <a:pt x="282" y="125"/>
                      <a:pt x="285" y="123"/>
                      <a:pt x="285" y="122"/>
                    </a:cubicBezTo>
                    <a:cubicBezTo>
                      <a:pt x="285" y="123"/>
                      <a:pt x="285" y="135"/>
                      <a:pt x="279" y="143"/>
                    </a:cubicBezTo>
                    <a:cubicBezTo>
                      <a:pt x="289" y="137"/>
                      <a:pt x="296" y="129"/>
                      <a:pt x="299" y="124"/>
                    </a:cubicBezTo>
                    <a:cubicBezTo>
                      <a:pt x="304" y="124"/>
                      <a:pt x="312" y="127"/>
                      <a:pt x="313" y="133"/>
                    </a:cubicBezTo>
                    <a:cubicBezTo>
                      <a:pt x="318" y="130"/>
                      <a:pt x="320" y="125"/>
                      <a:pt x="320" y="121"/>
                    </a:cubicBezTo>
                    <a:cubicBezTo>
                      <a:pt x="324" y="120"/>
                      <a:pt x="327" y="119"/>
                      <a:pt x="329" y="123"/>
                    </a:cubicBezTo>
                    <a:cubicBezTo>
                      <a:pt x="329" y="123"/>
                      <a:pt x="333" y="117"/>
                      <a:pt x="328" y="111"/>
                    </a:cubicBezTo>
                    <a:cubicBezTo>
                      <a:pt x="333" y="111"/>
                      <a:pt x="336" y="109"/>
                      <a:pt x="337" y="107"/>
                    </a:cubicBezTo>
                    <a:cubicBezTo>
                      <a:pt x="325" y="105"/>
                      <a:pt x="340" y="94"/>
                      <a:pt x="340" y="84"/>
                    </a:cubicBezTo>
                    <a:cubicBezTo>
                      <a:pt x="344" y="80"/>
                      <a:pt x="336" y="79"/>
                      <a:pt x="337" y="76"/>
                    </a:cubicBezTo>
                    <a:cubicBezTo>
                      <a:pt x="350" y="79"/>
                      <a:pt x="363" y="68"/>
                      <a:pt x="368" y="75"/>
                    </a:cubicBezTo>
                    <a:cubicBezTo>
                      <a:pt x="369" y="69"/>
                      <a:pt x="365" y="63"/>
                      <a:pt x="361" y="59"/>
                    </a:cubicBezTo>
                    <a:cubicBezTo>
                      <a:pt x="368" y="62"/>
                      <a:pt x="375" y="59"/>
                      <a:pt x="376" y="70"/>
                    </a:cubicBezTo>
                    <a:cubicBezTo>
                      <a:pt x="380" y="61"/>
                      <a:pt x="377" y="58"/>
                      <a:pt x="371" y="51"/>
                    </a:cubicBezTo>
                    <a:cubicBezTo>
                      <a:pt x="378" y="55"/>
                      <a:pt x="388" y="50"/>
                      <a:pt x="391" y="57"/>
                    </a:cubicBezTo>
                    <a:cubicBezTo>
                      <a:pt x="393" y="60"/>
                      <a:pt x="398" y="59"/>
                      <a:pt x="401" y="58"/>
                    </a:cubicBezTo>
                    <a:cubicBezTo>
                      <a:pt x="395" y="54"/>
                      <a:pt x="398" y="50"/>
                      <a:pt x="393" y="46"/>
                    </a:cubicBezTo>
                    <a:cubicBezTo>
                      <a:pt x="400" y="45"/>
                      <a:pt x="401" y="43"/>
                      <a:pt x="403" y="39"/>
                    </a:cubicBezTo>
                    <a:cubicBezTo>
                      <a:pt x="399" y="39"/>
                      <a:pt x="395" y="41"/>
                      <a:pt x="395" y="36"/>
                    </a:cubicBezTo>
                    <a:cubicBezTo>
                      <a:pt x="392" y="37"/>
                      <a:pt x="390" y="34"/>
                      <a:pt x="391" y="30"/>
                    </a:cubicBezTo>
                    <a:cubicBezTo>
                      <a:pt x="391" y="28"/>
                      <a:pt x="396" y="22"/>
                      <a:pt x="396" y="20"/>
                    </a:cubicBezTo>
                    <a:cubicBezTo>
                      <a:pt x="389" y="12"/>
                      <a:pt x="377" y="13"/>
                      <a:pt x="367" y="0"/>
                    </a:cubicBezTo>
                    <a:cubicBezTo>
                      <a:pt x="344" y="11"/>
                      <a:pt x="325" y="9"/>
                      <a:pt x="314" y="5"/>
                    </a:cubicBezTo>
                    <a:cubicBezTo>
                      <a:pt x="303" y="9"/>
                      <a:pt x="292" y="14"/>
                      <a:pt x="277" y="16"/>
                    </a:cubicBezTo>
                    <a:cubicBezTo>
                      <a:pt x="229" y="19"/>
                      <a:pt x="181" y="21"/>
                      <a:pt x="132" y="29"/>
                    </a:cubicBezTo>
                    <a:cubicBezTo>
                      <a:pt x="127" y="28"/>
                      <a:pt x="120" y="30"/>
                      <a:pt x="119" y="32"/>
                    </a:cubicBezTo>
                    <a:cubicBezTo>
                      <a:pt x="104" y="31"/>
                      <a:pt x="98" y="25"/>
                      <a:pt x="85" y="28"/>
                    </a:cubicBezTo>
                    <a:cubicBezTo>
                      <a:pt x="93" y="29"/>
                      <a:pt x="95" y="32"/>
                      <a:pt x="93" y="34"/>
                    </a:cubicBezTo>
                    <a:cubicBezTo>
                      <a:pt x="79" y="34"/>
                      <a:pt x="74" y="33"/>
                      <a:pt x="65" y="33"/>
                    </a:cubicBezTo>
                    <a:cubicBezTo>
                      <a:pt x="67" y="35"/>
                      <a:pt x="70" y="35"/>
                      <a:pt x="70" y="38"/>
                    </a:cubicBezTo>
                    <a:cubicBezTo>
                      <a:pt x="64" y="40"/>
                      <a:pt x="60" y="39"/>
                      <a:pt x="54" y="37"/>
                    </a:cubicBezTo>
                    <a:cubicBezTo>
                      <a:pt x="55" y="39"/>
                      <a:pt x="57" y="41"/>
                      <a:pt x="61" y="42"/>
                    </a:cubicBezTo>
                    <a:cubicBezTo>
                      <a:pt x="58" y="42"/>
                      <a:pt x="51" y="40"/>
                      <a:pt x="47" y="43"/>
                    </a:cubicBezTo>
                    <a:cubicBezTo>
                      <a:pt x="53" y="43"/>
                      <a:pt x="54" y="46"/>
                      <a:pt x="56" y="46"/>
                    </a:cubicBezTo>
                    <a:cubicBezTo>
                      <a:pt x="47" y="46"/>
                      <a:pt x="38" y="49"/>
                      <a:pt x="28" y="48"/>
                    </a:cubicBezTo>
                    <a:cubicBezTo>
                      <a:pt x="30" y="49"/>
                      <a:pt x="34" y="51"/>
                      <a:pt x="35" y="52"/>
                    </a:cubicBezTo>
                    <a:cubicBezTo>
                      <a:pt x="32" y="52"/>
                      <a:pt x="23" y="51"/>
                      <a:pt x="21" y="51"/>
                    </a:cubicBezTo>
                    <a:cubicBezTo>
                      <a:pt x="21" y="52"/>
                      <a:pt x="27" y="54"/>
                      <a:pt x="26" y="54"/>
                    </a:cubicBezTo>
                    <a:cubicBezTo>
                      <a:pt x="23" y="54"/>
                      <a:pt x="19" y="55"/>
                      <a:pt x="16" y="55"/>
                    </a:cubicBezTo>
                    <a:cubicBezTo>
                      <a:pt x="19" y="57"/>
                      <a:pt x="24" y="59"/>
                      <a:pt x="16" y="62"/>
                    </a:cubicBezTo>
                    <a:cubicBezTo>
                      <a:pt x="20" y="64"/>
                      <a:pt x="18" y="67"/>
                      <a:pt x="16" y="73"/>
                    </a:cubicBezTo>
                    <a:cubicBezTo>
                      <a:pt x="13" y="75"/>
                      <a:pt x="10" y="78"/>
                      <a:pt x="7" y="76"/>
                    </a:cubicBezTo>
                    <a:cubicBezTo>
                      <a:pt x="6" y="80"/>
                      <a:pt x="7" y="80"/>
                      <a:pt x="8" y="82"/>
                    </a:cubicBezTo>
                    <a:cubicBezTo>
                      <a:pt x="7" y="84"/>
                      <a:pt x="3" y="85"/>
                      <a:pt x="2" y="88"/>
                    </a:cubicBezTo>
                    <a:cubicBezTo>
                      <a:pt x="3" y="92"/>
                      <a:pt x="1" y="97"/>
                      <a:pt x="0" y="98"/>
                    </a:cubicBezTo>
                    <a:cubicBezTo>
                      <a:pt x="7" y="98"/>
                      <a:pt x="13" y="93"/>
                      <a:pt x="17" y="89"/>
                    </a:cubicBezTo>
                    <a:cubicBezTo>
                      <a:pt x="17" y="92"/>
                      <a:pt x="13" y="98"/>
                      <a:pt x="11" y="100"/>
                    </a:cubicBezTo>
                    <a:cubicBezTo>
                      <a:pt x="18" y="100"/>
                      <a:pt x="26" y="92"/>
                      <a:pt x="32" y="91"/>
                    </a:cubicBezTo>
                    <a:cubicBezTo>
                      <a:pt x="27" y="97"/>
                      <a:pt x="18" y="102"/>
                      <a:pt x="18" y="111"/>
                    </a:cubicBezTo>
                    <a:cubicBezTo>
                      <a:pt x="25" y="104"/>
                      <a:pt x="32" y="96"/>
                      <a:pt x="40" y="96"/>
                    </a:cubicBezTo>
                    <a:cubicBezTo>
                      <a:pt x="36" y="100"/>
                      <a:pt x="39" y="102"/>
                      <a:pt x="32" y="107"/>
                    </a:cubicBezTo>
                    <a:cubicBezTo>
                      <a:pt x="44" y="107"/>
                      <a:pt x="45" y="96"/>
                      <a:pt x="53" y="96"/>
                    </a:cubicBezTo>
                    <a:cubicBezTo>
                      <a:pt x="56" y="93"/>
                      <a:pt x="69" y="88"/>
                      <a:pt x="77" y="89"/>
                    </a:cubicBezTo>
                    <a:cubicBezTo>
                      <a:pt x="68" y="92"/>
                      <a:pt x="63" y="101"/>
                      <a:pt x="65" y="107"/>
                    </a:cubicBezTo>
                    <a:cubicBezTo>
                      <a:pt x="68" y="102"/>
                      <a:pt x="70" y="99"/>
                      <a:pt x="76" y="101"/>
                    </a:cubicBezTo>
                    <a:cubicBezTo>
                      <a:pt x="73" y="105"/>
                      <a:pt x="73" y="109"/>
                      <a:pt x="75" y="111"/>
                    </a:cubicBezTo>
                    <a:cubicBezTo>
                      <a:pt x="76" y="104"/>
                      <a:pt x="83" y="107"/>
                      <a:pt x="86" y="103"/>
                    </a:cubicBezTo>
                    <a:cubicBezTo>
                      <a:pt x="90" y="108"/>
                      <a:pt x="85" y="115"/>
                      <a:pt x="82" y="118"/>
                    </a:cubicBezTo>
                    <a:cubicBezTo>
                      <a:pt x="95" y="118"/>
                      <a:pt x="106" y="95"/>
                      <a:pt x="119" y="87"/>
                    </a:cubicBezTo>
                    <a:cubicBezTo>
                      <a:pt x="118" y="92"/>
                      <a:pt x="117" y="95"/>
                      <a:pt x="120" y="98"/>
                    </a:cubicBezTo>
                    <a:cubicBezTo>
                      <a:pt x="119" y="93"/>
                      <a:pt x="122" y="91"/>
                      <a:pt x="128" y="91"/>
                    </a:cubicBezTo>
                    <a:cubicBezTo>
                      <a:pt x="133" y="91"/>
                      <a:pt x="140" y="82"/>
                      <a:pt x="140" y="77"/>
                    </a:cubicBezTo>
                    <a:cubicBezTo>
                      <a:pt x="142" y="81"/>
                      <a:pt x="136" y="89"/>
                      <a:pt x="138" y="92"/>
                    </a:cubicBezTo>
                    <a:cubicBezTo>
                      <a:pt x="140" y="100"/>
                      <a:pt x="149" y="107"/>
                      <a:pt x="155" y="109"/>
                    </a:cubicBezTo>
                    <a:cubicBezTo>
                      <a:pt x="151" y="102"/>
                      <a:pt x="150" y="90"/>
                      <a:pt x="156" y="85"/>
                    </a:cubicBezTo>
                    <a:cubicBezTo>
                      <a:pt x="156" y="89"/>
                      <a:pt x="156" y="92"/>
                      <a:pt x="162" y="94"/>
                    </a:cubicBezTo>
                    <a:cubicBezTo>
                      <a:pt x="161" y="100"/>
                      <a:pt x="168" y="112"/>
                      <a:pt x="171" y="111"/>
                    </a:cubicBezTo>
                    <a:cubicBezTo>
                      <a:pt x="163" y="102"/>
                      <a:pt x="173" y="84"/>
                      <a:pt x="177" y="83"/>
                    </a:cubicBezTo>
                    <a:cubicBezTo>
                      <a:pt x="175" y="93"/>
                      <a:pt x="182" y="95"/>
                      <a:pt x="180" y="108"/>
                    </a:cubicBezTo>
                    <a:cubicBezTo>
                      <a:pt x="182" y="106"/>
                      <a:pt x="187" y="101"/>
                      <a:pt x="186" y="97"/>
                    </a:cubicBezTo>
                    <a:cubicBezTo>
                      <a:pt x="189" y="94"/>
                      <a:pt x="201" y="87"/>
                      <a:pt x="205" y="92"/>
                    </a:cubicBezTo>
                    <a:cubicBezTo>
                      <a:pt x="210" y="92"/>
                      <a:pt x="211" y="84"/>
                      <a:pt x="216" y="83"/>
                    </a:cubicBezTo>
                    <a:cubicBezTo>
                      <a:pt x="215" y="85"/>
                      <a:pt x="214" y="87"/>
                      <a:pt x="213" y="89"/>
                    </a:cubicBezTo>
                    <a:cubicBezTo>
                      <a:pt x="212" y="92"/>
                      <a:pt x="209" y="95"/>
                      <a:pt x="212" y="98"/>
                    </a:cubicBezTo>
                    <a:cubicBezTo>
                      <a:pt x="213" y="94"/>
                      <a:pt x="221" y="86"/>
                      <a:pt x="226" y="89"/>
                    </a:cubicBezTo>
                    <a:cubicBezTo>
                      <a:pt x="218" y="91"/>
                      <a:pt x="219" y="96"/>
                      <a:pt x="217" y="101"/>
                    </a:cubicBezTo>
                    <a:cubicBezTo>
                      <a:pt x="218" y="104"/>
                      <a:pt x="218" y="104"/>
                      <a:pt x="220" y="106"/>
                    </a:cubicBezTo>
                    <a:cubicBezTo>
                      <a:pt x="219" y="98"/>
                      <a:pt x="232" y="92"/>
                      <a:pt x="236" y="94"/>
                    </a:cubicBezTo>
                    <a:cubicBezTo>
                      <a:pt x="230" y="98"/>
                      <a:pt x="239" y="98"/>
                      <a:pt x="228" y="104"/>
                    </a:cubicBezTo>
                    <a:cubicBezTo>
                      <a:pt x="228" y="106"/>
                      <a:pt x="229" y="108"/>
                      <a:pt x="229" y="109"/>
                    </a:cubicBezTo>
                    <a:cubicBezTo>
                      <a:pt x="229" y="109"/>
                      <a:pt x="229" y="109"/>
                      <a:pt x="229" y="109"/>
                    </a:cubicBezTo>
                    <a:cubicBezTo>
                      <a:pt x="229" y="111"/>
                      <a:pt x="227" y="116"/>
                      <a:pt x="226" y="117"/>
                    </a:cubicBezTo>
                    <a:cubicBezTo>
                      <a:pt x="228" y="119"/>
                      <a:pt x="226" y="122"/>
                      <a:pt x="225" y="124"/>
                    </a:cubicBezTo>
                    <a:cubicBezTo>
                      <a:pt x="234" y="120"/>
                      <a:pt x="231" y="116"/>
                      <a:pt x="240" y="108"/>
                    </a:cubicBezTo>
                    <a:cubicBezTo>
                      <a:pt x="245" y="107"/>
                      <a:pt x="247" y="103"/>
                      <a:pt x="250" y="100"/>
                    </a:cubicBezTo>
                    <a:cubicBezTo>
                      <a:pt x="250" y="98"/>
                      <a:pt x="252" y="98"/>
                      <a:pt x="254" y="96"/>
                    </a:cubicBezTo>
                    <a:cubicBezTo>
                      <a:pt x="253" y="98"/>
                      <a:pt x="246" y="109"/>
                      <a:pt x="246" y="112"/>
                    </a:cubicBezTo>
                    <a:cubicBezTo>
                      <a:pt x="253" y="104"/>
                      <a:pt x="257" y="103"/>
                      <a:pt x="263" y="99"/>
                    </a:cubicBezTo>
                    <a:cubicBezTo>
                      <a:pt x="261" y="103"/>
                      <a:pt x="261" y="106"/>
                      <a:pt x="262" y="108"/>
                    </a:cubicBezTo>
                    <a:cubicBezTo>
                      <a:pt x="267" y="102"/>
                      <a:pt x="269" y="103"/>
                      <a:pt x="274" y="98"/>
                    </a:cubicBezTo>
                    <a:cubicBezTo>
                      <a:pt x="275" y="101"/>
                      <a:pt x="266" y="105"/>
                      <a:pt x="270" y="111"/>
                    </a:cubicBezTo>
                    <a:close/>
                  </a:path>
                </a:pathLst>
              </a:custGeom>
              <a:solidFill>
                <a:srgbClr val="6A6766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5" name="Freeform 994"/>
              <p:cNvSpPr>
                <a:spLocks/>
              </p:cNvSpPr>
              <p:nvPr/>
            </p:nvSpPr>
            <p:spPr bwMode="auto">
              <a:xfrm>
                <a:off x="3671" y="1070"/>
                <a:ext cx="702" cy="696"/>
              </a:xfrm>
              <a:custGeom>
                <a:avLst/>
                <a:gdLst>
                  <a:gd name="T0" fmla="*/ 2700 w 117"/>
                  <a:gd name="T1" fmla="*/ 324 h 116"/>
                  <a:gd name="T2" fmla="*/ 2268 w 117"/>
                  <a:gd name="T3" fmla="*/ 720 h 116"/>
                  <a:gd name="T4" fmla="*/ 1224 w 117"/>
                  <a:gd name="T5" fmla="*/ 1656 h 116"/>
                  <a:gd name="T6" fmla="*/ 360 w 117"/>
                  <a:gd name="T7" fmla="*/ 2232 h 116"/>
                  <a:gd name="T8" fmla="*/ 432 w 117"/>
                  <a:gd name="T9" fmla="*/ 3456 h 116"/>
                  <a:gd name="T10" fmla="*/ 2196 w 117"/>
                  <a:gd name="T11" fmla="*/ 3024 h 116"/>
                  <a:gd name="T12" fmla="*/ 1980 w 117"/>
                  <a:gd name="T13" fmla="*/ 3132 h 116"/>
                  <a:gd name="T14" fmla="*/ 900 w 117"/>
                  <a:gd name="T15" fmla="*/ 3168 h 116"/>
                  <a:gd name="T16" fmla="*/ 1080 w 117"/>
                  <a:gd name="T17" fmla="*/ 3060 h 116"/>
                  <a:gd name="T18" fmla="*/ 1800 w 117"/>
                  <a:gd name="T19" fmla="*/ 2808 h 116"/>
                  <a:gd name="T20" fmla="*/ 1980 w 117"/>
                  <a:gd name="T21" fmla="*/ 1980 h 116"/>
                  <a:gd name="T22" fmla="*/ 2160 w 117"/>
                  <a:gd name="T23" fmla="*/ 1260 h 116"/>
                  <a:gd name="T24" fmla="*/ 2160 w 117"/>
                  <a:gd name="T25" fmla="*/ 1656 h 116"/>
                  <a:gd name="T26" fmla="*/ 2124 w 117"/>
                  <a:gd name="T27" fmla="*/ 1980 h 116"/>
                  <a:gd name="T28" fmla="*/ 2376 w 117"/>
                  <a:gd name="T29" fmla="*/ 2088 h 116"/>
                  <a:gd name="T30" fmla="*/ 2232 w 117"/>
                  <a:gd name="T31" fmla="*/ 2736 h 116"/>
                  <a:gd name="T32" fmla="*/ 2448 w 117"/>
                  <a:gd name="T33" fmla="*/ 3312 h 116"/>
                  <a:gd name="T34" fmla="*/ 2556 w 117"/>
                  <a:gd name="T35" fmla="*/ 3492 h 116"/>
                  <a:gd name="T36" fmla="*/ 2952 w 117"/>
                  <a:gd name="T37" fmla="*/ 3420 h 116"/>
                  <a:gd name="T38" fmla="*/ 3060 w 117"/>
                  <a:gd name="T39" fmla="*/ 3744 h 116"/>
                  <a:gd name="T40" fmla="*/ 3384 w 117"/>
                  <a:gd name="T41" fmla="*/ 3564 h 116"/>
                  <a:gd name="T42" fmla="*/ 4212 w 117"/>
                  <a:gd name="T43" fmla="*/ 3888 h 116"/>
                  <a:gd name="T44" fmla="*/ 3528 w 117"/>
                  <a:gd name="T45" fmla="*/ 2952 h 116"/>
                  <a:gd name="T46" fmla="*/ 3564 w 117"/>
                  <a:gd name="T47" fmla="*/ 2304 h 116"/>
                  <a:gd name="T48" fmla="*/ 3528 w 117"/>
                  <a:gd name="T49" fmla="*/ 1872 h 116"/>
                  <a:gd name="T50" fmla="*/ 3348 w 117"/>
                  <a:gd name="T51" fmla="*/ 900 h 116"/>
                  <a:gd name="T52" fmla="*/ 3744 w 117"/>
                  <a:gd name="T53" fmla="*/ 432 h 116"/>
                  <a:gd name="T54" fmla="*/ 3240 w 117"/>
                  <a:gd name="T55" fmla="*/ 684 h 116"/>
                  <a:gd name="T56" fmla="*/ 2880 w 117"/>
                  <a:gd name="T57" fmla="*/ 828 h 116"/>
                  <a:gd name="T58" fmla="*/ 2664 w 117"/>
                  <a:gd name="T59" fmla="*/ 1116 h 116"/>
                  <a:gd name="T60" fmla="*/ 2628 w 117"/>
                  <a:gd name="T61" fmla="*/ 720 h 116"/>
                  <a:gd name="T62" fmla="*/ 3276 w 117"/>
                  <a:gd name="T63" fmla="*/ 324 h 116"/>
                  <a:gd name="T64" fmla="*/ 3924 w 117"/>
                  <a:gd name="T65" fmla="*/ 0 h 11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17" h="116">
                    <a:moveTo>
                      <a:pt x="109" y="0"/>
                    </a:moveTo>
                    <a:cubicBezTo>
                      <a:pt x="98" y="4"/>
                      <a:pt x="87" y="7"/>
                      <a:pt x="75" y="9"/>
                    </a:cubicBezTo>
                    <a:cubicBezTo>
                      <a:pt x="73" y="10"/>
                      <a:pt x="70" y="12"/>
                      <a:pt x="67" y="13"/>
                    </a:cubicBezTo>
                    <a:cubicBezTo>
                      <a:pt x="67" y="17"/>
                      <a:pt x="66" y="17"/>
                      <a:pt x="63" y="20"/>
                    </a:cubicBezTo>
                    <a:cubicBezTo>
                      <a:pt x="59" y="20"/>
                      <a:pt x="57" y="24"/>
                      <a:pt x="54" y="27"/>
                    </a:cubicBezTo>
                    <a:cubicBezTo>
                      <a:pt x="54" y="32"/>
                      <a:pt x="45" y="30"/>
                      <a:pt x="34" y="46"/>
                    </a:cubicBezTo>
                    <a:cubicBezTo>
                      <a:pt x="33" y="47"/>
                      <a:pt x="32" y="48"/>
                      <a:pt x="31" y="51"/>
                    </a:cubicBezTo>
                    <a:cubicBezTo>
                      <a:pt x="22" y="54"/>
                      <a:pt x="16" y="57"/>
                      <a:pt x="10" y="62"/>
                    </a:cubicBezTo>
                    <a:cubicBezTo>
                      <a:pt x="6" y="66"/>
                      <a:pt x="4" y="71"/>
                      <a:pt x="11" y="76"/>
                    </a:cubicBezTo>
                    <a:cubicBezTo>
                      <a:pt x="0" y="88"/>
                      <a:pt x="1" y="90"/>
                      <a:pt x="12" y="96"/>
                    </a:cubicBezTo>
                    <a:cubicBezTo>
                      <a:pt x="33" y="104"/>
                      <a:pt x="47" y="96"/>
                      <a:pt x="63" y="91"/>
                    </a:cubicBezTo>
                    <a:cubicBezTo>
                      <a:pt x="64" y="88"/>
                      <a:pt x="63" y="86"/>
                      <a:pt x="61" y="84"/>
                    </a:cubicBezTo>
                    <a:cubicBezTo>
                      <a:pt x="60" y="82"/>
                      <a:pt x="62" y="79"/>
                      <a:pt x="57" y="75"/>
                    </a:cubicBezTo>
                    <a:cubicBezTo>
                      <a:pt x="55" y="78"/>
                      <a:pt x="58" y="81"/>
                      <a:pt x="55" y="87"/>
                    </a:cubicBezTo>
                    <a:cubicBezTo>
                      <a:pt x="52" y="82"/>
                      <a:pt x="50" y="80"/>
                      <a:pt x="43" y="87"/>
                    </a:cubicBezTo>
                    <a:cubicBezTo>
                      <a:pt x="38" y="89"/>
                      <a:pt x="32" y="91"/>
                      <a:pt x="25" y="88"/>
                    </a:cubicBezTo>
                    <a:cubicBezTo>
                      <a:pt x="22" y="87"/>
                      <a:pt x="21" y="84"/>
                      <a:pt x="22" y="82"/>
                    </a:cubicBezTo>
                    <a:cubicBezTo>
                      <a:pt x="24" y="79"/>
                      <a:pt x="26" y="84"/>
                      <a:pt x="30" y="85"/>
                    </a:cubicBezTo>
                    <a:cubicBezTo>
                      <a:pt x="34" y="81"/>
                      <a:pt x="38" y="84"/>
                      <a:pt x="41" y="84"/>
                    </a:cubicBezTo>
                    <a:cubicBezTo>
                      <a:pt x="46" y="82"/>
                      <a:pt x="45" y="75"/>
                      <a:pt x="50" y="78"/>
                    </a:cubicBezTo>
                    <a:cubicBezTo>
                      <a:pt x="57" y="80"/>
                      <a:pt x="54" y="72"/>
                      <a:pt x="56" y="69"/>
                    </a:cubicBezTo>
                    <a:cubicBezTo>
                      <a:pt x="57" y="64"/>
                      <a:pt x="52" y="61"/>
                      <a:pt x="55" y="55"/>
                    </a:cubicBezTo>
                    <a:cubicBezTo>
                      <a:pt x="54" y="54"/>
                      <a:pt x="54" y="53"/>
                      <a:pt x="52" y="52"/>
                    </a:cubicBezTo>
                    <a:cubicBezTo>
                      <a:pt x="48" y="47"/>
                      <a:pt x="57" y="51"/>
                      <a:pt x="60" y="35"/>
                    </a:cubicBezTo>
                    <a:cubicBezTo>
                      <a:pt x="64" y="35"/>
                      <a:pt x="71" y="34"/>
                      <a:pt x="71" y="38"/>
                    </a:cubicBezTo>
                    <a:cubicBezTo>
                      <a:pt x="70" y="40"/>
                      <a:pt x="62" y="41"/>
                      <a:pt x="60" y="46"/>
                    </a:cubicBezTo>
                    <a:cubicBezTo>
                      <a:pt x="61" y="46"/>
                      <a:pt x="63" y="46"/>
                      <a:pt x="64" y="46"/>
                    </a:cubicBezTo>
                    <a:cubicBezTo>
                      <a:pt x="66" y="50"/>
                      <a:pt x="65" y="54"/>
                      <a:pt x="59" y="55"/>
                    </a:cubicBezTo>
                    <a:cubicBezTo>
                      <a:pt x="60" y="56"/>
                      <a:pt x="60" y="59"/>
                      <a:pt x="62" y="59"/>
                    </a:cubicBezTo>
                    <a:cubicBezTo>
                      <a:pt x="64" y="59"/>
                      <a:pt x="65" y="57"/>
                      <a:pt x="66" y="58"/>
                    </a:cubicBezTo>
                    <a:cubicBezTo>
                      <a:pt x="64" y="62"/>
                      <a:pt x="67" y="70"/>
                      <a:pt x="70" y="73"/>
                    </a:cubicBezTo>
                    <a:cubicBezTo>
                      <a:pt x="66" y="73"/>
                      <a:pt x="64" y="74"/>
                      <a:pt x="62" y="76"/>
                    </a:cubicBezTo>
                    <a:cubicBezTo>
                      <a:pt x="65" y="77"/>
                      <a:pt x="68" y="77"/>
                      <a:pt x="70" y="78"/>
                    </a:cubicBezTo>
                    <a:cubicBezTo>
                      <a:pt x="70" y="82"/>
                      <a:pt x="70" y="87"/>
                      <a:pt x="68" y="92"/>
                    </a:cubicBezTo>
                    <a:cubicBezTo>
                      <a:pt x="72" y="91"/>
                      <a:pt x="73" y="90"/>
                      <a:pt x="75" y="87"/>
                    </a:cubicBezTo>
                    <a:cubicBezTo>
                      <a:pt x="79" y="92"/>
                      <a:pt x="74" y="93"/>
                      <a:pt x="71" y="97"/>
                    </a:cubicBezTo>
                    <a:cubicBezTo>
                      <a:pt x="74" y="100"/>
                      <a:pt x="75" y="107"/>
                      <a:pt x="78" y="107"/>
                    </a:cubicBezTo>
                    <a:cubicBezTo>
                      <a:pt x="79" y="105"/>
                      <a:pt x="80" y="97"/>
                      <a:pt x="82" y="95"/>
                    </a:cubicBezTo>
                    <a:cubicBezTo>
                      <a:pt x="84" y="90"/>
                      <a:pt x="86" y="93"/>
                      <a:pt x="87" y="97"/>
                    </a:cubicBezTo>
                    <a:cubicBezTo>
                      <a:pt x="86" y="102"/>
                      <a:pt x="87" y="101"/>
                      <a:pt x="85" y="104"/>
                    </a:cubicBezTo>
                    <a:cubicBezTo>
                      <a:pt x="88" y="106"/>
                      <a:pt x="89" y="108"/>
                      <a:pt x="92" y="107"/>
                    </a:cubicBezTo>
                    <a:cubicBezTo>
                      <a:pt x="94" y="105"/>
                      <a:pt x="90" y="101"/>
                      <a:pt x="94" y="99"/>
                    </a:cubicBezTo>
                    <a:cubicBezTo>
                      <a:pt x="99" y="112"/>
                      <a:pt x="104" y="107"/>
                      <a:pt x="108" y="113"/>
                    </a:cubicBezTo>
                    <a:cubicBezTo>
                      <a:pt x="93" y="87"/>
                      <a:pt x="112" y="116"/>
                      <a:pt x="117" y="108"/>
                    </a:cubicBezTo>
                    <a:cubicBezTo>
                      <a:pt x="111" y="106"/>
                      <a:pt x="107" y="100"/>
                      <a:pt x="105" y="94"/>
                    </a:cubicBezTo>
                    <a:cubicBezTo>
                      <a:pt x="94" y="98"/>
                      <a:pt x="97" y="87"/>
                      <a:pt x="98" y="82"/>
                    </a:cubicBezTo>
                    <a:cubicBezTo>
                      <a:pt x="103" y="78"/>
                      <a:pt x="98" y="71"/>
                      <a:pt x="107" y="67"/>
                    </a:cubicBezTo>
                    <a:cubicBezTo>
                      <a:pt x="104" y="64"/>
                      <a:pt x="95" y="71"/>
                      <a:pt x="99" y="64"/>
                    </a:cubicBezTo>
                    <a:cubicBezTo>
                      <a:pt x="100" y="62"/>
                      <a:pt x="99" y="61"/>
                      <a:pt x="101" y="59"/>
                    </a:cubicBezTo>
                    <a:cubicBezTo>
                      <a:pt x="86" y="57"/>
                      <a:pt x="97" y="55"/>
                      <a:pt x="98" y="52"/>
                    </a:cubicBezTo>
                    <a:cubicBezTo>
                      <a:pt x="103" y="43"/>
                      <a:pt x="95" y="47"/>
                      <a:pt x="98" y="42"/>
                    </a:cubicBezTo>
                    <a:cubicBezTo>
                      <a:pt x="98" y="34"/>
                      <a:pt x="102" y="30"/>
                      <a:pt x="93" y="25"/>
                    </a:cubicBezTo>
                    <a:cubicBezTo>
                      <a:pt x="94" y="21"/>
                      <a:pt x="100" y="25"/>
                      <a:pt x="103" y="22"/>
                    </a:cubicBezTo>
                    <a:cubicBezTo>
                      <a:pt x="107" y="17"/>
                      <a:pt x="103" y="17"/>
                      <a:pt x="104" y="12"/>
                    </a:cubicBezTo>
                    <a:cubicBezTo>
                      <a:pt x="101" y="17"/>
                      <a:pt x="92" y="19"/>
                      <a:pt x="87" y="26"/>
                    </a:cubicBezTo>
                    <a:cubicBezTo>
                      <a:pt x="84" y="25"/>
                      <a:pt x="89" y="20"/>
                      <a:pt x="90" y="19"/>
                    </a:cubicBezTo>
                    <a:cubicBezTo>
                      <a:pt x="92" y="14"/>
                      <a:pt x="91" y="14"/>
                      <a:pt x="89" y="14"/>
                    </a:cubicBezTo>
                    <a:cubicBezTo>
                      <a:pt x="86" y="17"/>
                      <a:pt x="83" y="20"/>
                      <a:pt x="80" y="23"/>
                    </a:cubicBezTo>
                    <a:cubicBezTo>
                      <a:pt x="79" y="27"/>
                      <a:pt x="79" y="30"/>
                      <a:pt x="78" y="33"/>
                    </a:cubicBezTo>
                    <a:cubicBezTo>
                      <a:pt x="77" y="36"/>
                      <a:pt x="74" y="36"/>
                      <a:pt x="74" y="31"/>
                    </a:cubicBezTo>
                    <a:cubicBezTo>
                      <a:pt x="77" y="29"/>
                      <a:pt x="78" y="27"/>
                      <a:pt x="75" y="25"/>
                    </a:cubicBezTo>
                    <a:cubicBezTo>
                      <a:pt x="74" y="23"/>
                      <a:pt x="74" y="22"/>
                      <a:pt x="73" y="20"/>
                    </a:cubicBezTo>
                    <a:cubicBezTo>
                      <a:pt x="80" y="22"/>
                      <a:pt x="83" y="16"/>
                      <a:pt x="83" y="13"/>
                    </a:cubicBezTo>
                    <a:cubicBezTo>
                      <a:pt x="87" y="13"/>
                      <a:pt x="89" y="12"/>
                      <a:pt x="91" y="9"/>
                    </a:cubicBezTo>
                    <a:cubicBezTo>
                      <a:pt x="97" y="13"/>
                      <a:pt x="100" y="8"/>
                      <a:pt x="105" y="3"/>
                    </a:cubicBezTo>
                    <a:cubicBezTo>
                      <a:pt x="106" y="2"/>
                      <a:pt x="108" y="1"/>
                      <a:pt x="109" y="0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6" name="Oval 995"/>
              <p:cNvSpPr>
                <a:spLocks noChangeArrowheads="1"/>
              </p:cNvSpPr>
              <p:nvPr/>
            </p:nvSpPr>
            <p:spPr bwMode="auto">
              <a:xfrm>
                <a:off x="4265" y="1172"/>
                <a:ext cx="24" cy="2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  <p:sp>
            <p:nvSpPr>
              <p:cNvPr id="3167" name="Freeform 996"/>
              <p:cNvSpPr>
                <a:spLocks/>
              </p:cNvSpPr>
              <p:nvPr/>
            </p:nvSpPr>
            <p:spPr bwMode="auto">
              <a:xfrm>
                <a:off x="4541" y="1004"/>
                <a:ext cx="258" cy="198"/>
              </a:xfrm>
              <a:custGeom>
                <a:avLst/>
                <a:gdLst>
                  <a:gd name="T0" fmla="*/ 468 w 43"/>
                  <a:gd name="T1" fmla="*/ 0 h 33"/>
                  <a:gd name="T2" fmla="*/ 468 w 43"/>
                  <a:gd name="T3" fmla="*/ 792 h 33"/>
                  <a:gd name="T4" fmla="*/ 1548 w 43"/>
                  <a:gd name="T5" fmla="*/ 684 h 33"/>
                  <a:gd name="T6" fmla="*/ 1332 w 43"/>
                  <a:gd name="T7" fmla="*/ 1080 h 33"/>
                  <a:gd name="T8" fmla="*/ 900 w 43"/>
                  <a:gd name="T9" fmla="*/ 1044 h 33"/>
                  <a:gd name="T10" fmla="*/ 216 w 43"/>
                  <a:gd name="T11" fmla="*/ 1188 h 33"/>
                  <a:gd name="T12" fmla="*/ 0 w 43"/>
                  <a:gd name="T13" fmla="*/ 792 h 33"/>
                  <a:gd name="T14" fmla="*/ 288 w 43"/>
                  <a:gd name="T15" fmla="*/ 504 h 33"/>
                  <a:gd name="T16" fmla="*/ 468 w 43"/>
                  <a:gd name="T17" fmla="*/ 0 h 3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3" h="33">
                    <a:moveTo>
                      <a:pt x="13" y="0"/>
                    </a:moveTo>
                    <a:cubicBezTo>
                      <a:pt x="14" y="6"/>
                      <a:pt x="14" y="15"/>
                      <a:pt x="13" y="22"/>
                    </a:cubicBezTo>
                    <a:cubicBezTo>
                      <a:pt x="22" y="25"/>
                      <a:pt x="34" y="16"/>
                      <a:pt x="43" y="19"/>
                    </a:cubicBezTo>
                    <a:cubicBezTo>
                      <a:pt x="42" y="24"/>
                      <a:pt x="40" y="27"/>
                      <a:pt x="37" y="30"/>
                    </a:cubicBezTo>
                    <a:cubicBezTo>
                      <a:pt x="34" y="30"/>
                      <a:pt x="27" y="29"/>
                      <a:pt x="25" y="29"/>
                    </a:cubicBezTo>
                    <a:cubicBezTo>
                      <a:pt x="18" y="30"/>
                      <a:pt x="13" y="33"/>
                      <a:pt x="6" y="33"/>
                    </a:cubicBezTo>
                    <a:cubicBezTo>
                      <a:pt x="2" y="32"/>
                      <a:pt x="0" y="26"/>
                      <a:pt x="0" y="22"/>
                    </a:cubicBezTo>
                    <a:cubicBezTo>
                      <a:pt x="3" y="19"/>
                      <a:pt x="6" y="17"/>
                      <a:pt x="8" y="14"/>
                    </a:cubicBezTo>
                    <a:cubicBezTo>
                      <a:pt x="10" y="10"/>
                      <a:pt x="11" y="6"/>
                      <a:pt x="13" y="0"/>
                    </a:cubicBezTo>
                    <a:close/>
                  </a:path>
                </a:pathLst>
              </a:custGeom>
              <a:solidFill>
                <a:srgbClr val="25221E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8" name="Freeform 997"/>
              <p:cNvSpPr>
                <a:spLocks/>
              </p:cNvSpPr>
              <p:nvPr/>
            </p:nvSpPr>
            <p:spPr bwMode="auto">
              <a:xfrm>
                <a:off x="4709" y="1106"/>
                <a:ext cx="60" cy="72"/>
              </a:xfrm>
              <a:custGeom>
                <a:avLst/>
                <a:gdLst>
                  <a:gd name="T0" fmla="*/ 360 w 10"/>
                  <a:gd name="T1" fmla="*/ 324 h 12"/>
                  <a:gd name="T2" fmla="*/ 36 w 10"/>
                  <a:gd name="T3" fmla="*/ 0 h 12"/>
                  <a:gd name="T4" fmla="*/ 144 w 10"/>
                  <a:gd name="T5" fmla="*/ 432 h 12"/>
                  <a:gd name="T6" fmla="*/ 360 w 10"/>
                  <a:gd name="T7" fmla="*/ 324 h 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" h="12">
                    <a:moveTo>
                      <a:pt x="10" y="9"/>
                    </a:moveTo>
                    <a:cubicBezTo>
                      <a:pt x="9" y="5"/>
                      <a:pt x="5" y="2"/>
                      <a:pt x="1" y="0"/>
                    </a:cubicBezTo>
                    <a:cubicBezTo>
                      <a:pt x="0" y="2"/>
                      <a:pt x="4" y="8"/>
                      <a:pt x="4" y="12"/>
                    </a:cubicBezTo>
                    <a:cubicBezTo>
                      <a:pt x="6" y="12"/>
                      <a:pt x="10" y="10"/>
                      <a:pt x="10" y="9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69" name="Freeform 998"/>
              <p:cNvSpPr>
                <a:spLocks noEditPoints="1"/>
              </p:cNvSpPr>
              <p:nvPr/>
            </p:nvSpPr>
            <p:spPr bwMode="auto">
              <a:xfrm>
                <a:off x="2147" y="3494"/>
                <a:ext cx="1974" cy="204"/>
              </a:xfrm>
              <a:custGeom>
                <a:avLst/>
                <a:gdLst>
                  <a:gd name="T0" fmla="*/ 36 w 329"/>
                  <a:gd name="T1" fmla="*/ 1224 h 34"/>
                  <a:gd name="T2" fmla="*/ 0 w 329"/>
                  <a:gd name="T3" fmla="*/ 936 h 34"/>
                  <a:gd name="T4" fmla="*/ 396 w 329"/>
                  <a:gd name="T5" fmla="*/ 1188 h 34"/>
                  <a:gd name="T6" fmla="*/ 468 w 329"/>
                  <a:gd name="T7" fmla="*/ 936 h 34"/>
                  <a:gd name="T8" fmla="*/ 2988 w 329"/>
                  <a:gd name="T9" fmla="*/ 1224 h 34"/>
                  <a:gd name="T10" fmla="*/ 2988 w 329"/>
                  <a:gd name="T11" fmla="*/ 900 h 34"/>
                  <a:gd name="T12" fmla="*/ 3456 w 329"/>
                  <a:gd name="T13" fmla="*/ 1152 h 34"/>
                  <a:gd name="T14" fmla="*/ 3456 w 329"/>
                  <a:gd name="T15" fmla="*/ 792 h 34"/>
                  <a:gd name="T16" fmla="*/ 11772 w 329"/>
                  <a:gd name="T17" fmla="*/ 612 h 34"/>
                  <a:gd name="T18" fmla="*/ 11736 w 329"/>
                  <a:gd name="T19" fmla="*/ 108 h 34"/>
                  <a:gd name="T20" fmla="*/ 10440 w 329"/>
                  <a:gd name="T21" fmla="*/ 360 h 34"/>
                  <a:gd name="T22" fmla="*/ 10584 w 329"/>
                  <a:gd name="T23" fmla="*/ 0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29" h="34">
                    <a:moveTo>
                      <a:pt x="1" y="34"/>
                    </a:moveTo>
                    <a:cubicBezTo>
                      <a:pt x="3" y="32"/>
                      <a:pt x="2" y="28"/>
                      <a:pt x="0" y="26"/>
                    </a:cubicBezTo>
                    <a:moveTo>
                      <a:pt x="11" y="33"/>
                    </a:moveTo>
                    <a:cubicBezTo>
                      <a:pt x="14" y="32"/>
                      <a:pt x="13" y="28"/>
                      <a:pt x="13" y="26"/>
                    </a:cubicBezTo>
                    <a:moveTo>
                      <a:pt x="83" y="34"/>
                    </a:moveTo>
                    <a:cubicBezTo>
                      <a:pt x="85" y="31"/>
                      <a:pt x="86" y="27"/>
                      <a:pt x="83" y="25"/>
                    </a:cubicBezTo>
                    <a:moveTo>
                      <a:pt x="96" y="32"/>
                    </a:moveTo>
                    <a:cubicBezTo>
                      <a:pt x="100" y="29"/>
                      <a:pt x="99" y="26"/>
                      <a:pt x="96" y="22"/>
                    </a:cubicBezTo>
                    <a:moveTo>
                      <a:pt x="327" y="17"/>
                    </a:moveTo>
                    <a:cubicBezTo>
                      <a:pt x="329" y="13"/>
                      <a:pt x="329" y="8"/>
                      <a:pt x="326" y="3"/>
                    </a:cubicBezTo>
                    <a:moveTo>
                      <a:pt x="290" y="10"/>
                    </a:moveTo>
                    <a:cubicBezTo>
                      <a:pt x="293" y="9"/>
                      <a:pt x="295" y="3"/>
                      <a:pt x="294" y="0"/>
                    </a:cubicBezTo>
                  </a:path>
                </a:pathLst>
              </a:custGeom>
              <a:noFill/>
              <a:ln w="9525">
                <a:solidFill>
                  <a:srgbClr val="25221E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70" name="Freeform 999"/>
              <p:cNvSpPr>
                <a:spLocks/>
              </p:cNvSpPr>
              <p:nvPr/>
            </p:nvSpPr>
            <p:spPr bwMode="auto">
              <a:xfrm>
                <a:off x="1487" y="1448"/>
                <a:ext cx="3114" cy="1956"/>
              </a:xfrm>
              <a:custGeom>
                <a:avLst/>
                <a:gdLst>
                  <a:gd name="T0" fmla="*/ 1584 w 519"/>
                  <a:gd name="T1" fmla="*/ 8496 h 326"/>
                  <a:gd name="T2" fmla="*/ 1332 w 519"/>
                  <a:gd name="T3" fmla="*/ 6516 h 326"/>
                  <a:gd name="T4" fmla="*/ 1656 w 519"/>
                  <a:gd name="T5" fmla="*/ 3780 h 326"/>
                  <a:gd name="T6" fmla="*/ 1836 w 519"/>
                  <a:gd name="T7" fmla="*/ 3672 h 326"/>
                  <a:gd name="T8" fmla="*/ 1908 w 519"/>
                  <a:gd name="T9" fmla="*/ 3492 h 326"/>
                  <a:gd name="T10" fmla="*/ 2016 w 519"/>
                  <a:gd name="T11" fmla="*/ 3276 h 326"/>
                  <a:gd name="T12" fmla="*/ 2376 w 519"/>
                  <a:gd name="T13" fmla="*/ 3204 h 326"/>
                  <a:gd name="T14" fmla="*/ 2448 w 519"/>
                  <a:gd name="T15" fmla="*/ 3024 h 326"/>
                  <a:gd name="T16" fmla="*/ 2700 w 519"/>
                  <a:gd name="T17" fmla="*/ 2844 h 326"/>
                  <a:gd name="T18" fmla="*/ 10836 w 519"/>
                  <a:gd name="T19" fmla="*/ 1404 h 326"/>
                  <a:gd name="T20" fmla="*/ 12564 w 519"/>
                  <a:gd name="T21" fmla="*/ 900 h 326"/>
                  <a:gd name="T22" fmla="*/ 14832 w 519"/>
                  <a:gd name="T23" fmla="*/ 1908 h 326"/>
                  <a:gd name="T24" fmla="*/ 16740 w 519"/>
                  <a:gd name="T25" fmla="*/ 2016 h 326"/>
                  <a:gd name="T26" fmla="*/ 13932 w 519"/>
                  <a:gd name="T27" fmla="*/ 7560 h 326"/>
                  <a:gd name="T28" fmla="*/ 13788 w 519"/>
                  <a:gd name="T29" fmla="*/ 7668 h 326"/>
                  <a:gd name="T30" fmla="*/ 13356 w 519"/>
                  <a:gd name="T31" fmla="*/ 7920 h 326"/>
                  <a:gd name="T32" fmla="*/ 13752 w 519"/>
                  <a:gd name="T33" fmla="*/ 8532 h 326"/>
                  <a:gd name="T34" fmla="*/ 12816 w 519"/>
                  <a:gd name="T35" fmla="*/ 9864 h 326"/>
                  <a:gd name="T36" fmla="*/ 4896 w 519"/>
                  <a:gd name="T37" fmla="*/ 8064 h 326"/>
                  <a:gd name="T38" fmla="*/ 4716 w 519"/>
                  <a:gd name="T39" fmla="*/ 7956 h 326"/>
                  <a:gd name="T40" fmla="*/ 4716 w 519"/>
                  <a:gd name="T41" fmla="*/ 8100 h 326"/>
                  <a:gd name="T42" fmla="*/ 2340 w 519"/>
                  <a:gd name="T43" fmla="*/ 10332 h 326"/>
                  <a:gd name="T44" fmla="*/ 2196 w 519"/>
                  <a:gd name="T45" fmla="*/ 10296 h 326"/>
                  <a:gd name="T46" fmla="*/ 2160 w 519"/>
                  <a:gd name="T47" fmla="*/ 10440 h 326"/>
                  <a:gd name="T48" fmla="*/ 1584 w 519"/>
                  <a:gd name="T49" fmla="*/ 8496 h 3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19" h="326">
                    <a:moveTo>
                      <a:pt x="44" y="236"/>
                    </a:moveTo>
                    <a:cubicBezTo>
                      <a:pt x="44" y="213"/>
                      <a:pt x="52" y="202"/>
                      <a:pt x="37" y="181"/>
                    </a:cubicBezTo>
                    <a:cubicBezTo>
                      <a:pt x="37" y="159"/>
                      <a:pt x="33" y="126"/>
                      <a:pt x="46" y="105"/>
                    </a:cubicBezTo>
                    <a:lnTo>
                      <a:pt x="51" y="102"/>
                    </a:lnTo>
                    <a:lnTo>
                      <a:pt x="53" y="97"/>
                    </a:lnTo>
                    <a:lnTo>
                      <a:pt x="56" y="91"/>
                    </a:lnTo>
                    <a:lnTo>
                      <a:pt x="66" y="89"/>
                    </a:lnTo>
                    <a:lnTo>
                      <a:pt x="68" y="84"/>
                    </a:lnTo>
                    <a:lnTo>
                      <a:pt x="75" y="79"/>
                    </a:lnTo>
                    <a:cubicBezTo>
                      <a:pt x="108" y="71"/>
                      <a:pt x="259" y="31"/>
                      <a:pt x="301" y="39"/>
                    </a:cubicBezTo>
                    <a:cubicBezTo>
                      <a:pt x="362" y="76"/>
                      <a:pt x="282" y="49"/>
                      <a:pt x="349" y="25"/>
                    </a:cubicBezTo>
                    <a:cubicBezTo>
                      <a:pt x="370" y="0"/>
                      <a:pt x="369" y="46"/>
                      <a:pt x="412" y="53"/>
                    </a:cubicBezTo>
                    <a:lnTo>
                      <a:pt x="465" y="56"/>
                    </a:lnTo>
                    <a:cubicBezTo>
                      <a:pt x="519" y="110"/>
                      <a:pt x="407" y="144"/>
                      <a:pt x="387" y="210"/>
                    </a:cubicBezTo>
                    <a:lnTo>
                      <a:pt x="383" y="213"/>
                    </a:lnTo>
                    <a:lnTo>
                      <a:pt x="371" y="220"/>
                    </a:lnTo>
                    <a:cubicBezTo>
                      <a:pt x="390" y="250"/>
                      <a:pt x="371" y="228"/>
                      <a:pt x="382" y="237"/>
                    </a:cubicBezTo>
                    <a:cubicBezTo>
                      <a:pt x="364" y="248"/>
                      <a:pt x="356" y="326"/>
                      <a:pt x="356" y="274"/>
                    </a:cubicBezTo>
                    <a:cubicBezTo>
                      <a:pt x="343" y="252"/>
                      <a:pt x="181" y="239"/>
                      <a:pt x="136" y="224"/>
                    </a:cubicBezTo>
                    <a:lnTo>
                      <a:pt x="131" y="221"/>
                    </a:lnTo>
                    <a:lnTo>
                      <a:pt x="131" y="225"/>
                    </a:lnTo>
                    <a:cubicBezTo>
                      <a:pt x="111" y="236"/>
                      <a:pt x="85" y="287"/>
                      <a:pt x="65" y="287"/>
                    </a:cubicBezTo>
                    <a:lnTo>
                      <a:pt x="61" y="286"/>
                    </a:lnTo>
                    <a:lnTo>
                      <a:pt x="60" y="290"/>
                    </a:lnTo>
                    <a:cubicBezTo>
                      <a:pt x="0" y="313"/>
                      <a:pt x="45" y="239"/>
                      <a:pt x="44" y="2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71" name="Freeform 1000"/>
              <p:cNvSpPr>
                <a:spLocks/>
              </p:cNvSpPr>
              <p:nvPr/>
            </p:nvSpPr>
            <p:spPr bwMode="auto">
              <a:xfrm>
                <a:off x="1487" y="1448"/>
                <a:ext cx="3114" cy="1956"/>
              </a:xfrm>
              <a:custGeom>
                <a:avLst/>
                <a:gdLst>
                  <a:gd name="T0" fmla="*/ 1584 w 519"/>
                  <a:gd name="T1" fmla="*/ 8496 h 326"/>
                  <a:gd name="T2" fmla="*/ 1332 w 519"/>
                  <a:gd name="T3" fmla="*/ 6516 h 326"/>
                  <a:gd name="T4" fmla="*/ 1656 w 519"/>
                  <a:gd name="T5" fmla="*/ 3780 h 326"/>
                  <a:gd name="T6" fmla="*/ 1836 w 519"/>
                  <a:gd name="T7" fmla="*/ 3672 h 326"/>
                  <a:gd name="T8" fmla="*/ 1908 w 519"/>
                  <a:gd name="T9" fmla="*/ 3492 h 326"/>
                  <a:gd name="T10" fmla="*/ 2016 w 519"/>
                  <a:gd name="T11" fmla="*/ 3276 h 326"/>
                  <a:gd name="T12" fmla="*/ 2376 w 519"/>
                  <a:gd name="T13" fmla="*/ 3204 h 326"/>
                  <a:gd name="T14" fmla="*/ 2448 w 519"/>
                  <a:gd name="T15" fmla="*/ 3024 h 326"/>
                  <a:gd name="T16" fmla="*/ 2700 w 519"/>
                  <a:gd name="T17" fmla="*/ 2844 h 326"/>
                  <a:gd name="T18" fmla="*/ 10836 w 519"/>
                  <a:gd name="T19" fmla="*/ 1404 h 326"/>
                  <a:gd name="T20" fmla="*/ 12564 w 519"/>
                  <a:gd name="T21" fmla="*/ 900 h 326"/>
                  <a:gd name="T22" fmla="*/ 14832 w 519"/>
                  <a:gd name="T23" fmla="*/ 1908 h 326"/>
                  <a:gd name="T24" fmla="*/ 16740 w 519"/>
                  <a:gd name="T25" fmla="*/ 2016 h 326"/>
                  <a:gd name="T26" fmla="*/ 13932 w 519"/>
                  <a:gd name="T27" fmla="*/ 7560 h 326"/>
                  <a:gd name="T28" fmla="*/ 13788 w 519"/>
                  <a:gd name="T29" fmla="*/ 7668 h 326"/>
                  <a:gd name="T30" fmla="*/ 13356 w 519"/>
                  <a:gd name="T31" fmla="*/ 7920 h 326"/>
                  <a:gd name="T32" fmla="*/ 13752 w 519"/>
                  <a:gd name="T33" fmla="*/ 8532 h 326"/>
                  <a:gd name="T34" fmla="*/ 12816 w 519"/>
                  <a:gd name="T35" fmla="*/ 9864 h 326"/>
                  <a:gd name="T36" fmla="*/ 4896 w 519"/>
                  <a:gd name="T37" fmla="*/ 8064 h 326"/>
                  <a:gd name="T38" fmla="*/ 4716 w 519"/>
                  <a:gd name="T39" fmla="*/ 7956 h 326"/>
                  <a:gd name="T40" fmla="*/ 4716 w 519"/>
                  <a:gd name="T41" fmla="*/ 8100 h 326"/>
                  <a:gd name="T42" fmla="*/ 2340 w 519"/>
                  <a:gd name="T43" fmla="*/ 10332 h 326"/>
                  <a:gd name="T44" fmla="*/ 2196 w 519"/>
                  <a:gd name="T45" fmla="*/ 10296 h 326"/>
                  <a:gd name="T46" fmla="*/ 2160 w 519"/>
                  <a:gd name="T47" fmla="*/ 10440 h 326"/>
                  <a:gd name="T48" fmla="*/ 1584 w 519"/>
                  <a:gd name="T49" fmla="*/ 8496 h 3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19" h="326">
                    <a:moveTo>
                      <a:pt x="44" y="236"/>
                    </a:moveTo>
                    <a:cubicBezTo>
                      <a:pt x="44" y="213"/>
                      <a:pt x="52" y="202"/>
                      <a:pt x="37" y="181"/>
                    </a:cubicBezTo>
                    <a:cubicBezTo>
                      <a:pt x="37" y="159"/>
                      <a:pt x="33" y="126"/>
                      <a:pt x="46" y="105"/>
                    </a:cubicBezTo>
                    <a:lnTo>
                      <a:pt x="51" y="102"/>
                    </a:lnTo>
                    <a:lnTo>
                      <a:pt x="53" y="97"/>
                    </a:lnTo>
                    <a:lnTo>
                      <a:pt x="56" y="91"/>
                    </a:lnTo>
                    <a:lnTo>
                      <a:pt x="66" y="89"/>
                    </a:lnTo>
                    <a:lnTo>
                      <a:pt x="68" y="84"/>
                    </a:lnTo>
                    <a:lnTo>
                      <a:pt x="75" y="79"/>
                    </a:lnTo>
                    <a:cubicBezTo>
                      <a:pt x="108" y="71"/>
                      <a:pt x="259" y="31"/>
                      <a:pt x="301" y="39"/>
                    </a:cubicBezTo>
                    <a:cubicBezTo>
                      <a:pt x="362" y="76"/>
                      <a:pt x="282" y="49"/>
                      <a:pt x="349" y="25"/>
                    </a:cubicBezTo>
                    <a:cubicBezTo>
                      <a:pt x="370" y="0"/>
                      <a:pt x="369" y="46"/>
                      <a:pt x="412" y="53"/>
                    </a:cubicBezTo>
                    <a:lnTo>
                      <a:pt x="465" y="56"/>
                    </a:lnTo>
                    <a:cubicBezTo>
                      <a:pt x="519" y="110"/>
                      <a:pt x="407" y="144"/>
                      <a:pt x="387" y="210"/>
                    </a:cubicBezTo>
                    <a:lnTo>
                      <a:pt x="383" y="213"/>
                    </a:lnTo>
                    <a:lnTo>
                      <a:pt x="371" y="220"/>
                    </a:lnTo>
                    <a:cubicBezTo>
                      <a:pt x="390" y="250"/>
                      <a:pt x="371" y="228"/>
                      <a:pt x="382" y="237"/>
                    </a:cubicBezTo>
                    <a:cubicBezTo>
                      <a:pt x="364" y="248"/>
                      <a:pt x="356" y="326"/>
                      <a:pt x="356" y="274"/>
                    </a:cubicBezTo>
                    <a:cubicBezTo>
                      <a:pt x="343" y="252"/>
                      <a:pt x="181" y="239"/>
                      <a:pt x="136" y="224"/>
                    </a:cubicBezTo>
                    <a:lnTo>
                      <a:pt x="131" y="221"/>
                    </a:lnTo>
                    <a:lnTo>
                      <a:pt x="131" y="225"/>
                    </a:lnTo>
                    <a:cubicBezTo>
                      <a:pt x="111" y="236"/>
                      <a:pt x="85" y="287"/>
                      <a:pt x="65" y="287"/>
                    </a:cubicBezTo>
                    <a:lnTo>
                      <a:pt x="61" y="286"/>
                    </a:lnTo>
                    <a:lnTo>
                      <a:pt x="60" y="290"/>
                    </a:lnTo>
                    <a:cubicBezTo>
                      <a:pt x="0" y="313"/>
                      <a:pt x="45" y="239"/>
                      <a:pt x="44" y="236"/>
                    </a:cubicBezTo>
                    <a:close/>
                  </a:path>
                </a:pathLst>
              </a:custGeom>
              <a:noFill/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3091" name="Group 1023"/>
            <p:cNvGrpSpPr>
              <a:grpSpLocks/>
            </p:cNvGrpSpPr>
            <p:nvPr/>
          </p:nvGrpSpPr>
          <p:grpSpPr bwMode="auto">
            <a:xfrm>
              <a:off x="1216025" y="4483100"/>
              <a:ext cx="533400" cy="531813"/>
              <a:chOff x="2020" y="1062"/>
              <a:chExt cx="2436" cy="2430"/>
            </a:xfrm>
          </p:grpSpPr>
          <p:sp>
            <p:nvSpPr>
              <p:cNvPr id="3134" name="Freeform 1003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5" name="Freeform 1004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6" name="Freeform 1005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7" name="Freeform 1006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8" name="Freeform 1007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9" name="Freeform 1008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0" name="Freeform 1009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1" name="Freeform 1010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2" name="Freeform 1011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3" name="Freeform 1012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4" name="Freeform 1013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5" name="Freeform 1014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6" name="Freeform 1015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7" name="Freeform 1016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8" name="Freeform 1017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49" name="Freeform 1018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0" name="Freeform 1019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1" name="Freeform 1020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2" name="Freeform 1021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53" name="Oval 1022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  <p:grpSp>
          <p:nvGrpSpPr>
            <p:cNvPr id="3092" name="Group 0"/>
            <p:cNvGrpSpPr>
              <a:grpSpLocks/>
            </p:cNvGrpSpPr>
            <p:nvPr/>
          </p:nvGrpSpPr>
          <p:grpSpPr bwMode="auto">
            <a:xfrm>
              <a:off x="2595563" y="4464050"/>
              <a:ext cx="533400" cy="531813"/>
              <a:chOff x="2020" y="1062"/>
              <a:chExt cx="2436" cy="2430"/>
            </a:xfrm>
          </p:grpSpPr>
          <p:sp>
            <p:nvSpPr>
              <p:cNvPr id="3114" name="Freeform 1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5" name="Freeform 2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6" name="Freeform 3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7" name="Freeform 4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8" name="Freeform 5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9" name="Freeform 6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0" name="Freeform 7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1" name="Freeform 8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2" name="Freeform 9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3" name="Freeform 10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4" name="Freeform 11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5" name="Freeform 12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6" name="Freeform 13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7" name="Freeform 14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8" name="Freeform 15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29" name="Freeform 16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0" name="Freeform 17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1" name="Freeform 18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2" name="Freeform 19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33" name="Oval 20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627063" y="4498975"/>
              <a:ext cx="533400" cy="531813"/>
              <a:chOff x="2020" y="1062"/>
              <a:chExt cx="2436" cy="2430"/>
            </a:xfrm>
          </p:grpSpPr>
          <p:sp>
            <p:nvSpPr>
              <p:cNvPr id="3094" name="Freeform 22"/>
              <p:cNvSpPr>
                <a:spLocks/>
              </p:cNvSpPr>
              <p:nvPr/>
            </p:nvSpPr>
            <p:spPr bwMode="auto">
              <a:xfrm>
                <a:off x="4300" y="1266"/>
                <a:ext cx="114" cy="78"/>
              </a:xfrm>
              <a:custGeom>
                <a:avLst/>
                <a:gdLst>
                  <a:gd name="T0" fmla="*/ 0 w 19"/>
                  <a:gd name="T1" fmla="*/ 0 h 13"/>
                  <a:gd name="T2" fmla="*/ 684 w 19"/>
                  <a:gd name="T3" fmla="*/ 36 h 13"/>
                  <a:gd name="T4" fmla="*/ 504 w 19"/>
                  <a:gd name="T5" fmla="*/ 252 h 13"/>
                  <a:gd name="T6" fmla="*/ 216 w 19"/>
                  <a:gd name="T7" fmla="*/ 468 h 13"/>
                  <a:gd name="T8" fmla="*/ 0 w 1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0" y="0"/>
                    </a:moveTo>
                    <a:lnTo>
                      <a:pt x="19" y="1"/>
                    </a:lnTo>
                    <a:lnTo>
                      <a:pt x="14" y="7"/>
                    </a:lnTo>
                    <a:lnTo>
                      <a:pt x="6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5" name="Freeform 23"/>
              <p:cNvSpPr>
                <a:spLocks/>
              </p:cNvSpPr>
              <p:nvPr/>
            </p:nvSpPr>
            <p:spPr bwMode="auto">
              <a:xfrm>
                <a:off x="4294" y="1224"/>
                <a:ext cx="120" cy="90"/>
              </a:xfrm>
              <a:custGeom>
                <a:avLst/>
                <a:gdLst>
                  <a:gd name="T0" fmla="*/ 648 w 20"/>
                  <a:gd name="T1" fmla="*/ 252 h 15"/>
                  <a:gd name="T2" fmla="*/ 720 w 20"/>
                  <a:gd name="T3" fmla="*/ 288 h 15"/>
                  <a:gd name="T4" fmla="*/ 540 w 20"/>
                  <a:gd name="T5" fmla="*/ 324 h 15"/>
                  <a:gd name="T6" fmla="*/ 360 w 20"/>
                  <a:gd name="T7" fmla="*/ 360 h 15"/>
                  <a:gd name="T8" fmla="*/ 144 w 20"/>
                  <a:gd name="T9" fmla="*/ 540 h 15"/>
                  <a:gd name="T10" fmla="*/ 0 w 20"/>
                  <a:gd name="T11" fmla="*/ 0 h 15"/>
                  <a:gd name="T12" fmla="*/ 648 w 20"/>
                  <a:gd name="T13" fmla="*/ 252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8" y="7"/>
                    </a:moveTo>
                    <a:lnTo>
                      <a:pt x="20" y="8"/>
                    </a:lnTo>
                    <a:lnTo>
                      <a:pt x="15" y="9"/>
                    </a:lnTo>
                    <a:lnTo>
                      <a:pt x="10" y="10"/>
                    </a:lnTo>
                    <a:lnTo>
                      <a:pt x="4" y="15"/>
                    </a:lnTo>
                    <a:lnTo>
                      <a:pt x="0" y="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6" name="Freeform 24"/>
              <p:cNvSpPr>
                <a:spLocks/>
              </p:cNvSpPr>
              <p:nvPr/>
            </p:nvSpPr>
            <p:spPr bwMode="auto">
              <a:xfrm>
                <a:off x="2290" y="2556"/>
                <a:ext cx="360" cy="438"/>
              </a:xfrm>
              <a:custGeom>
                <a:avLst/>
                <a:gdLst>
                  <a:gd name="T0" fmla="*/ 2088 w 60"/>
                  <a:gd name="T1" fmla="*/ 648 h 73"/>
                  <a:gd name="T2" fmla="*/ 1872 w 60"/>
                  <a:gd name="T3" fmla="*/ 756 h 73"/>
                  <a:gd name="T4" fmla="*/ 1944 w 60"/>
                  <a:gd name="T5" fmla="*/ 1044 h 73"/>
                  <a:gd name="T6" fmla="*/ 1836 w 60"/>
                  <a:gd name="T7" fmla="*/ 1260 h 73"/>
                  <a:gd name="T8" fmla="*/ 1620 w 60"/>
                  <a:gd name="T9" fmla="*/ 1332 h 73"/>
                  <a:gd name="T10" fmla="*/ 1656 w 60"/>
                  <a:gd name="T11" fmla="*/ 1584 h 73"/>
                  <a:gd name="T12" fmla="*/ 1512 w 60"/>
                  <a:gd name="T13" fmla="*/ 1872 h 73"/>
                  <a:gd name="T14" fmla="*/ 1296 w 60"/>
                  <a:gd name="T15" fmla="*/ 1800 h 73"/>
                  <a:gd name="T16" fmla="*/ 1368 w 60"/>
                  <a:gd name="T17" fmla="*/ 2052 h 73"/>
                  <a:gd name="T18" fmla="*/ 1152 w 60"/>
                  <a:gd name="T19" fmla="*/ 2268 h 73"/>
                  <a:gd name="T20" fmla="*/ 936 w 60"/>
                  <a:gd name="T21" fmla="*/ 2232 h 73"/>
                  <a:gd name="T22" fmla="*/ 756 w 60"/>
                  <a:gd name="T23" fmla="*/ 2628 h 73"/>
                  <a:gd name="T24" fmla="*/ 324 w 60"/>
                  <a:gd name="T25" fmla="*/ 2484 h 73"/>
                  <a:gd name="T26" fmla="*/ 0 w 60"/>
                  <a:gd name="T27" fmla="*/ 1872 h 73"/>
                  <a:gd name="T28" fmla="*/ 1368 w 60"/>
                  <a:gd name="T29" fmla="*/ 0 h 73"/>
                  <a:gd name="T30" fmla="*/ 2160 w 60"/>
                  <a:gd name="T31" fmla="*/ 144 h 73"/>
                  <a:gd name="T32" fmla="*/ 2088 w 60"/>
                  <a:gd name="T33" fmla="*/ 648 h 7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0" h="73">
                    <a:moveTo>
                      <a:pt x="58" y="18"/>
                    </a:moveTo>
                    <a:lnTo>
                      <a:pt x="52" y="21"/>
                    </a:lnTo>
                    <a:lnTo>
                      <a:pt x="54" y="29"/>
                    </a:lnTo>
                    <a:lnTo>
                      <a:pt x="51" y="35"/>
                    </a:lnTo>
                    <a:lnTo>
                      <a:pt x="45" y="37"/>
                    </a:lnTo>
                    <a:lnTo>
                      <a:pt x="46" y="44"/>
                    </a:lnTo>
                    <a:lnTo>
                      <a:pt x="42" y="52"/>
                    </a:lnTo>
                    <a:lnTo>
                      <a:pt x="36" y="50"/>
                    </a:lnTo>
                    <a:lnTo>
                      <a:pt x="38" y="57"/>
                    </a:lnTo>
                    <a:lnTo>
                      <a:pt x="32" y="63"/>
                    </a:lnTo>
                    <a:lnTo>
                      <a:pt x="26" y="62"/>
                    </a:lnTo>
                    <a:lnTo>
                      <a:pt x="21" y="73"/>
                    </a:lnTo>
                    <a:lnTo>
                      <a:pt x="9" y="69"/>
                    </a:lnTo>
                    <a:lnTo>
                      <a:pt x="0" y="52"/>
                    </a:lnTo>
                    <a:lnTo>
                      <a:pt x="38" y="0"/>
                    </a:lnTo>
                    <a:lnTo>
                      <a:pt x="60" y="4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7" name="Freeform 25"/>
              <p:cNvSpPr>
                <a:spLocks/>
              </p:cNvSpPr>
              <p:nvPr/>
            </p:nvSpPr>
            <p:spPr bwMode="auto">
              <a:xfrm>
                <a:off x="2302" y="2898"/>
                <a:ext cx="192" cy="444"/>
              </a:xfrm>
              <a:custGeom>
                <a:avLst/>
                <a:gdLst>
                  <a:gd name="T0" fmla="*/ 864 w 32"/>
                  <a:gd name="T1" fmla="*/ 216 h 74"/>
                  <a:gd name="T2" fmla="*/ 792 w 32"/>
                  <a:gd name="T3" fmla="*/ 216 h 74"/>
                  <a:gd name="T4" fmla="*/ 720 w 32"/>
                  <a:gd name="T5" fmla="*/ 72 h 74"/>
                  <a:gd name="T6" fmla="*/ 612 w 32"/>
                  <a:gd name="T7" fmla="*/ 144 h 74"/>
                  <a:gd name="T8" fmla="*/ 468 w 32"/>
                  <a:gd name="T9" fmla="*/ 216 h 74"/>
                  <a:gd name="T10" fmla="*/ 288 w 32"/>
                  <a:gd name="T11" fmla="*/ 108 h 74"/>
                  <a:gd name="T12" fmla="*/ 216 w 32"/>
                  <a:gd name="T13" fmla="*/ 0 h 74"/>
                  <a:gd name="T14" fmla="*/ 144 w 32"/>
                  <a:gd name="T15" fmla="*/ 108 h 74"/>
                  <a:gd name="T16" fmla="*/ 0 w 32"/>
                  <a:gd name="T17" fmla="*/ 108 h 74"/>
                  <a:gd name="T18" fmla="*/ 108 w 32"/>
                  <a:gd name="T19" fmla="*/ 360 h 74"/>
                  <a:gd name="T20" fmla="*/ 144 w 32"/>
                  <a:gd name="T21" fmla="*/ 792 h 74"/>
                  <a:gd name="T22" fmla="*/ 144 w 32"/>
                  <a:gd name="T23" fmla="*/ 1116 h 74"/>
                  <a:gd name="T24" fmla="*/ 108 w 32"/>
                  <a:gd name="T25" fmla="*/ 1764 h 74"/>
                  <a:gd name="T26" fmla="*/ 144 w 32"/>
                  <a:gd name="T27" fmla="*/ 2124 h 74"/>
                  <a:gd name="T28" fmla="*/ 180 w 32"/>
                  <a:gd name="T29" fmla="*/ 2232 h 74"/>
                  <a:gd name="T30" fmla="*/ 288 w 32"/>
                  <a:gd name="T31" fmla="*/ 2304 h 74"/>
                  <a:gd name="T32" fmla="*/ 288 w 32"/>
                  <a:gd name="T33" fmla="*/ 2556 h 74"/>
                  <a:gd name="T34" fmla="*/ 360 w 32"/>
                  <a:gd name="T35" fmla="*/ 2664 h 74"/>
                  <a:gd name="T36" fmla="*/ 1152 w 32"/>
                  <a:gd name="T37" fmla="*/ 2592 h 74"/>
                  <a:gd name="T38" fmla="*/ 1044 w 32"/>
                  <a:gd name="T39" fmla="*/ 2412 h 74"/>
                  <a:gd name="T40" fmla="*/ 900 w 32"/>
                  <a:gd name="T41" fmla="*/ 2088 h 74"/>
                  <a:gd name="T42" fmla="*/ 828 w 32"/>
                  <a:gd name="T43" fmla="*/ 1620 h 74"/>
                  <a:gd name="T44" fmla="*/ 828 w 32"/>
                  <a:gd name="T45" fmla="*/ 864 h 74"/>
                  <a:gd name="T46" fmla="*/ 864 w 32"/>
                  <a:gd name="T47" fmla="*/ 216 h 74"/>
                  <a:gd name="T48" fmla="*/ 864 w 32"/>
                  <a:gd name="T49" fmla="*/ 216 h 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2" h="74">
                    <a:moveTo>
                      <a:pt x="24" y="6"/>
                    </a:moveTo>
                    <a:lnTo>
                      <a:pt x="22" y="6"/>
                    </a:lnTo>
                    <a:lnTo>
                      <a:pt x="20" y="2"/>
                    </a:lnTo>
                    <a:lnTo>
                      <a:pt x="17" y="4"/>
                    </a:lnTo>
                    <a:lnTo>
                      <a:pt x="13" y="6"/>
                    </a:lnTo>
                    <a:lnTo>
                      <a:pt x="8" y="3"/>
                    </a:lnTo>
                    <a:lnTo>
                      <a:pt x="6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3" y="10"/>
                    </a:lnTo>
                    <a:lnTo>
                      <a:pt x="4" y="22"/>
                    </a:lnTo>
                    <a:lnTo>
                      <a:pt x="4" y="31"/>
                    </a:lnTo>
                    <a:lnTo>
                      <a:pt x="3" y="49"/>
                    </a:lnTo>
                    <a:lnTo>
                      <a:pt x="4" y="59"/>
                    </a:lnTo>
                    <a:lnTo>
                      <a:pt x="5" y="62"/>
                    </a:lnTo>
                    <a:lnTo>
                      <a:pt x="8" y="64"/>
                    </a:lnTo>
                    <a:lnTo>
                      <a:pt x="8" y="71"/>
                    </a:lnTo>
                    <a:lnTo>
                      <a:pt x="10" y="74"/>
                    </a:lnTo>
                    <a:lnTo>
                      <a:pt x="32" y="72"/>
                    </a:lnTo>
                    <a:lnTo>
                      <a:pt x="29" y="67"/>
                    </a:lnTo>
                    <a:lnTo>
                      <a:pt x="25" y="58"/>
                    </a:lnTo>
                    <a:lnTo>
                      <a:pt x="23" y="45"/>
                    </a:lnTo>
                    <a:lnTo>
                      <a:pt x="23" y="24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auto">
              <a:xfrm>
                <a:off x="2356" y="3306"/>
                <a:ext cx="156" cy="102"/>
              </a:xfrm>
              <a:custGeom>
                <a:avLst/>
                <a:gdLst>
                  <a:gd name="T0" fmla="*/ 0 w 26"/>
                  <a:gd name="T1" fmla="*/ 144 h 17"/>
                  <a:gd name="T2" fmla="*/ 180 w 26"/>
                  <a:gd name="T3" fmla="*/ 180 h 17"/>
                  <a:gd name="T4" fmla="*/ 432 w 26"/>
                  <a:gd name="T5" fmla="*/ 108 h 17"/>
                  <a:gd name="T6" fmla="*/ 612 w 26"/>
                  <a:gd name="T7" fmla="*/ 0 h 17"/>
                  <a:gd name="T8" fmla="*/ 648 w 26"/>
                  <a:gd name="T9" fmla="*/ 72 h 17"/>
                  <a:gd name="T10" fmla="*/ 756 w 26"/>
                  <a:gd name="T11" fmla="*/ 0 h 17"/>
                  <a:gd name="T12" fmla="*/ 936 w 26"/>
                  <a:gd name="T13" fmla="*/ 288 h 17"/>
                  <a:gd name="T14" fmla="*/ 900 w 26"/>
                  <a:gd name="T15" fmla="*/ 396 h 17"/>
                  <a:gd name="T16" fmla="*/ 864 w 26"/>
                  <a:gd name="T17" fmla="*/ 432 h 17"/>
                  <a:gd name="T18" fmla="*/ 900 w 26"/>
                  <a:gd name="T19" fmla="*/ 504 h 17"/>
                  <a:gd name="T20" fmla="*/ 792 w 26"/>
                  <a:gd name="T21" fmla="*/ 540 h 17"/>
                  <a:gd name="T22" fmla="*/ 504 w 26"/>
                  <a:gd name="T23" fmla="*/ 612 h 17"/>
                  <a:gd name="T24" fmla="*/ 252 w 26"/>
                  <a:gd name="T25" fmla="*/ 540 h 17"/>
                  <a:gd name="T26" fmla="*/ 72 w 26"/>
                  <a:gd name="T27" fmla="*/ 468 h 17"/>
                  <a:gd name="T28" fmla="*/ 0 w 26"/>
                  <a:gd name="T29" fmla="*/ 180 h 17"/>
                  <a:gd name="T30" fmla="*/ 0 w 26"/>
                  <a:gd name="T31" fmla="*/ 144 h 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6" h="17">
                    <a:moveTo>
                      <a:pt x="0" y="4"/>
                    </a:moveTo>
                    <a:lnTo>
                      <a:pt x="5" y="5"/>
                    </a:lnTo>
                    <a:lnTo>
                      <a:pt x="12" y="3"/>
                    </a:lnTo>
                    <a:lnTo>
                      <a:pt x="17" y="0"/>
                    </a:lnTo>
                    <a:lnTo>
                      <a:pt x="18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5" y="11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22" y="15"/>
                    </a:lnTo>
                    <a:lnTo>
                      <a:pt x="14" y="17"/>
                    </a:lnTo>
                    <a:lnTo>
                      <a:pt x="7" y="15"/>
                    </a:lnTo>
                    <a:lnTo>
                      <a:pt x="2" y="13"/>
                    </a:lnTo>
                    <a:lnTo>
                      <a:pt x="0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auto">
              <a:xfrm>
                <a:off x="2020" y="1794"/>
                <a:ext cx="204" cy="396"/>
              </a:xfrm>
              <a:custGeom>
                <a:avLst/>
                <a:gdLst>
                  <a:gd name="T0" fmla="*/ 1224 w 34"/>
                  <a:gd name="T1" fmla="*/ 0 h 66"/>
                  <a:gd name="T2" fmla="*/ 864 w 34"/>
                  <a:gd name="T3" fmla="*/ 72 h 66"/>
                  <a:gd name="T4" fmla="*/ 720 w 34"/>
                  <a:gd name="T5" fmla="*/ 216 h 66"/>
                  <a:gd name="T6" fmla="*/ 648 w 34"/>
                  <a:gd name="T7" fmla="*/ 396 h 66"/>
                  <a:gd name="T8" fmla="*/ 504 w 34"/>
                  <a:gd name="T9" fmla="*/ 504 h 66"/>
                  <a:gd name="T10" fmla="*/ 360 w 34"/>
                  <a:gd name="T11" fmla="*/ 684 h 66"/>
                  <a:gd name="T12" fmla="*/ 324 w 34"/>
                  <a:gd name="T13" fmla="*/ 936 h 66"/>
                  <a:gd name="T14" fmla="*/ 144 w 34"/>
                  <a:gd name="T15" fmla="*/ 1116 h 66"/>
                  <a:gd name="T16" fmla="*/ 72 w 34"/>
                  <a:gd name="T17" fmla="*/ 1332 h 66"/>
                  <a:gd name="T18" fmla="*/ 108 w 34"/>
                  <a:gd name="T19" fmla="*/ 1548 h 66"/>
                  <a:gd name="T20" fmla="*/ 0 w 34"/>
                  <a:gd name="T21" fmla="*/ 1728 h 66"/>
                  <a:gd name="T22" fmla="*/ 0 w 34"/>
                  <a:gd name="T23" fmla="*/ 1944 h 66"/>
                  <a:gd name="T24" fmla="*/ 36 w 34"/>
                  <a:gd name="T25" fmla="*/ 2016 h 66"/>
                  <a:gd name="T26" fmla="*/ 0 w 34"/>
                  <a:gd name="T27" fmla="*/ 2160 h 66"/>
                  <a:gd name="T28" fmla="*/ 36 w 34"/>
                  <a:gd name="T29" fmla="*/ 2340 h 66"/>
                  <a:gd name="T30" fmla="*/ 180 w 34"/>
                  <a:gd name="T31" fmla="*/ 2376 h 66"/>
                  <a:gd name="T32" fmla="*/ 504 w 34"/>
                  <a:gd name="T33" fmla="*/ 2304 h 66"/>
                  <a:gd name="T34" fmla="*/ 1224 w 34"/>
                  <a:gd name="T35" fmla="*/ 0 h 6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4" h="66">
                    <a:moveTo>
                      <a:pt x="34" y="0"/>
                    </a:moveTo>
                    <a:lnTo>
                      <a:pt x="24" y="2"/>
                    </a:lnTo>
                    <a:lnTo>
                      <a:pt x="20" y="6"/>
                    </a:lnTo>
                    <a:lnTo>
                      <a:pt x="18" y="11"/>
                    </a:lnTo>
                    <a:lnTo>
                      <a:pt x="14" y="14"/>
                    </a:lnTo>
                    <a:lnTo>
                      <a:pt x="10" y="19"/>
                    </a:lnTo>
                    <a:lnTo>
                      <a:pt x="9" y="26"/>
                    </a:lnTo>
                    <a:lnTo>
                      <a:pt x="4" y="31"/>
                    </a:lnTo>
                    <a:lnTo>
                      <a:pt x="2" y="37"/>
                    </a:lnTo>
                    <a:lnTo>
                      <a:pt x="3" y="43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" y="56"/>
                    </a:lnTo>
                    <a:lnTo>
                      <a:pt x="0" y="60"/>
                    </a:lnTo>
                    <a:lnTo>
                      <a:pt x="1" y="65"/>
                    </a:lnTo>
                    <a:lnTo>
                      <a:pt x="5" y="66"/>
                    </a:lnTo>
                    <a:lnTo>
                      <a:pt x="14" y="6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0" name="Freeform 28"/>
              <p:cNvSpPr>
                <a:spLocks/>
              </p:cNvSpPr>
              <p:nvPr/>
            </p:nvSpPr>
            <p:spPr bwMode="auto">
              <a:xfrm>
                <a:off x="3496" y="2496"/>
                <a:ext cx="288" cy="414"/>
              </a:xfrm>
              <a:custGeom>
                <a:avLst/>
                <a:gdLst>
                  <a:gd name="T0" fmla="*/ 504 w 48"/>
                  <a:gd name="T1" fmla="*/ 2088 h 69"/>
                  <a:gd name="T2" fmla="*/ 288 w 48"/>
                  <a:gd name="T3" fmla="*/ 2052 h 69"/>
                  <a:gd name="T4" fmla="*/ 0 w 48"/>
                  <a:gd name="T5" fmla="*/ 432 h 69"/>
                  <a:gd name="T6" fmla="*/ 1512 w 48"/>
                  <a:gd name="T7" fmla="*/ 0 h 69"/>
                  <a:gd name="T8" fmla="*/ 1656 w 48"/>
                  <a:gd name="T9" fmla="*/ 360 h 69"/>
                  <a:gd name="T10" fmla="*/ 1728 w 48"/>
                  <a:gd name="T11" fmla="*/ 648 h 69"/>
                  <a:gd name="T12" fmla="*/ 1584 w 48"/>
                  <a:gd name="T13" fmla="*/ 828 h 69"/>
                  <a:gd name="T14" fmla="*/ 1692 w 48"/>
                  <a:gd name="T15" fmla="*/ 972 h 69"/>
                  <a:gd name="T16" fmla="*/ 1620 w 48"/>
                  <a:gd name="T17" fmla="*/ 1260 h 69"/>
                  <a:gd name="T18" fmla="*/ 1440 w 48"/>
                  <a:gd name="T19" fmla="*/ 1368 h 69"/>
                  <a:gd name="T20" fmla="*/ 1584 w 48"/>
                  <a:gd name="T21" fmla="*/ 1548 h 69"/>
                  <a:gd name="T22" fmla="*/ 1584 w 48"/>
                  <a:gd name="T23" fmla="*/ 1764 h 69"/>
                  <a:gd name="T24" fmla="*/ 1440 w 48"/>
                  <a:gd name="T25" fmla="*/ 2016 h 69"/>
                  <a:gd name="T26" fmla="*/ 1008 w 48"/>
                  <a:gd name="T27" fmla="*/ 2484 h 69"/>
                  <a:gd name="T28" fmla="*/ 504 w 48"/>
                  <a:gd name="T29" fmla="*/ 2088 h 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69">
                    <a:moveTo>
                      <a:pt x="14" y="58"/>
                    </a:moveTo>
                    <a:lnTo>
                      <a:pt x="8" y="57"/>
                    </a:lnTo>
                    <a:lnTo>
                      <a:pt x="0" y="12"/>
                    </a:lnTo>
                    <a:lnTo>
                      <a:pt x="42" y="0"/>
                    </a:lnTo>
                    <a:lnTo>
                      <a:pt x="46" y="10"/>
                    </a:lnTo>
                    <a:lnTo>
                      <a:pt x="48" y="18"/>
                    </a:lnTo>
                    <a:lnTo>
                      <a:pt x="44" y="23"/>
                    </a:lnTo>
                    <a:lnTo>
                      <a:pt x="47" y="27"/>
                    </a:lnTo>
                    <a:lnTo>
                      <a:pt x="45" y="35"/>
                    </a:lnTo>
                    <a:lnTo>
                      <a:pt x="40" y="38"/>
                    </a:lnTo>
                    <a:lnTo>
                      <a:pt x="44" y="43"/>
                    </a:lnTo>
                    <a:lnTo>
                      <a:pt x="44" y="49"/>
                    </a:lnTo>
                    <a:lnTo>
                      <a:pt x="40" y="56"/>
                    </a:lnTo>
                    <a:lnTo>
                      <a:pt x="28" y="69"/>
                    </a:lnTo>
                    <a:lnTo>
                      <a:pt x="14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1" name="Freeform 29"/>
              <p:cNvSpPr>
                <a:spLocks/>
              </p:cNvSpPr>
              <p:nvPr/>
            </p:nvSpPr>
            <p:spPr bwMode="auto">
              <a:xfrm>
                <a:off x="3364" y="2886"/>
                <a:ext cx="180" cy="546"/>
              </a:xfrm>
              <a:custGeom>
                <a:avLst/>
                <a:gdLst>
                  <a:gd name="T0" fmla="*/ 1008 w 30"/>
                  <a:gd name="T1" fmla="*/ 0 h 91"/>
                  <a:gd name="T2" fmla="*/ 900 w 30"/>
                  <a:gd name="T3" fmla="*/ 396 h 91"/>
                  <a:gd name="T4" fmla="*/ 792 w 30"/>
                  <a:gd name="T5" fmla="*/ 1152 h 91"/>
                  <a:gd name="T6" fmla="*/ 720 w 30"/>
                  <a:gd name="T7" fmla="*/ 1656 h 91"/>
                  <a:gd name="T8" fmla="*/ 756 w 30"/>
                  <a:gd name="T9" fmla="*/ 2268 h 91"/>
                  <a:gd name="T10" fmla="*/ 828 w 30"/>
                  <a:gd name="T11" fmla="*/ 2520 h 91"/>
                  <a:gd name="T12" fmla="*/ 900 w 30"/>
                  <a:gd name="T13" fmla="*/ 2772 h 91"/>
                  <a:gd name="T14" fmla="*/ 1080 w 30"/>
                  <a:gd name="T15" fmla="*/ 3024 h 91"/>
                  <a:gd name="T16" fmla="*/ 900 w 30"/>
                  <a:gd name="T17" fmla="*/ 3276 h 91"/>
                  <a:gd name="T18" fmla="*/ 288 w 30"/>
                  <a:gd name="T19" fmla="*/ 3240 h 91"/>
                  <a:gd name="T20" fmla="*/ 252 w 30"/>
                  <a:gd name="T21" fmla="*/ 3060 h 91"/>
                  <a:gd name="T22" fmla="*/ 108 w 30"/>
                  <a:gd name="T23" fmla="*/ 3024 h 91"/>
                  <a:gd name="T24" fmla="*/ 36 w 30"/>
                  <a:gd name="T25" fmla="*/ 2988 h 91"/>
                  <a:gd name="T26" fmla="*/ 36 w 30"/>
                  <a:gd name="T27" fmla="*/ 2700 h 91"/>
                  <a:gd name="T28" fmla="*/ 72 w 30"/>
                  <a:gd name="T29" fmla="*/ 2232 h 91"/>
                  <a:gd name="T30" fmla="*/ 108 w 30"/>
                  <a:gd name="T31" fmla="*/ 1620 h 91"/>
                  <a:gd name="T32" fmla="*/ 108 w 30"/>
                  <a:gd name="T33" fmla="*/ 1116 h 91"/>
                  <a:gd name="T34" fmla="*/ 72 w 30"/>
                  <a:gd name="T35" fmla="*/ 612 h 91"/>
                  <a:gd name="T36" fmla="*/ 0 w 30"/>
                  <a:gd name="T37" fmla="*/ 36 h 91"/>
                  <a:gd name="T38" fmla="*/ 1008 w 30"/>
                  <a:gd name="T39" fmla="*/ 0 h 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0" h="91">
                    <a:moveTo>
                      <a:pt x="28" y="0"/>
                    </a:moveTo>
                    <a:lnTo>
                      <a:pt x="25" y="11"/>
                    </a:lnTo>
                    <a:lnTo>
                      <a:pt x="22" y="32"/>
                    </a:lnTo>
                    <a:lnTo>
                      <a:pt x="20" y="46"/>
                    </a:lnTo>
                    <a:lnTo>
                      <a:pt x="21" y="63"/>
                    </a:lnTo>
                    <a:lnTo>
                      <a:pt x="23" y="70"/>
                    </a:lnTo>
                    <a:lnTo>
                      <a:pt x="25" y="77"/>
                    </a:lnTo>
                    <a:lnTo>
                      <a:pt x="30" y="84"/>
                    </a:lnTo>
                    <a:lnTo>
                      <a:pt x="25" y="91"/>
                    </a:lnTo>
                    <a:lnTo>
                      <a:pt x="8" y="90"/>
                    </a:lnTo>
                    <a:lnTo>
                      <a:pt x="7" y="85"/>
                    </a:lnTo>
                    <a:lnTo>
                      <a:pt x="3" y="84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2" y="62"/>
                    </a:lnTo>
                    <a:lnTo>
                      <a:pt x="3" y="45"/>
                    </a:lnTo>
                    <a:lnTo>
                      <a:pt x="3" y="31"/>
                    </a:lnTo>
                    <a:lnTo>
                      <a:pt x="2" y="17"/>
                    </a:lnTo>
                    <a:lnTo>
                      <a:pt x="0" y="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2" name="Freeform 30"/>
              <p:cNvSpPr>
                <a:spLocks/>
              </p:cNvSpPr>
              <p:nvPr/>
            </p:nvSpPr>
            <p:spPr bwMode="auto">
              <a:xfrm>
                <a:off x="3586" y="2814"/>
                <a:ext cx="186" cy="546"/>
              </a:xfrm>
              <a:custGeom>
                <a:avLst/>
                <a:gdLst>
                  <a:gd name="T0" fmla="*/ 0 w 31"/>
                  <a:gd name="T1" fmla="*/ 180 h 91"/>
                  <a:gd name="T2" fmla="*/ 108 w 31"/>
                  <a:gd name="T3" fmla="*/ 108 h 91"/>
                  <a:gd name="T4" fmla="*/ 180 w 31"/>
                  <a:gd name="T5" fmla="*/ 0 h 91"/>
                  <a:gd name="T6" fmla="*/ 252 w 31"/>
                  <a:gd name="T7" fmla="*/ 108 h 91"/>
                  <a:gd name="T8" fmla="*/ 468 w 31"/>
                  <a:gd name="T9" fmla="*/ 180 h 91"/>
                  <a:gd name="T10" fmla="*/ 648 w 31"/>
                  <a:gd name="T11" fmla="*/ 108 h 91"/>
                  <a:gd name="T12" fmla="*/ 720 w 31"/>
                  <a:gd name="T13" fmla="*/ 0 h 91"/>
                  <a:gd name="T14" fmla="*/ 792 w 31"/>
                  <a:gd name="T15" fmla="*/ 108 h 91"/>
                  <a:gd name="T16" fmla="*/ 900 w 31"/>
                  <a:gd name="T17" fmla="*/ 108 h 91"/>
                  <a:gd name="T18" fmla="*/ 828 w 31"/>
                  <a:gd name="T19" fmla="*/ 756 h 91"/>
                  <a:gd name="T20" fmla="*/ 792 w 31"/>
                  <a:gd name="T21" fmla="*/ 1332 h 91"/>
                  <a:gd name="T22" fmla="*/ 792 w 31"/>
                  <a:gd name="T23" fmla="*/ 1764 h 91"/>
                  <a:gd name="T24" fmla="*/ 864 w 31"/>
                  <a:gd name="T25" fmla="*/ 2304 h 91"/>
                  <a:gd name="T26" fmla="*/ 972 w 31"/>
                  <a:gd name="T27" fmla="*/ 2736 h 91"/>
                  <a:gd name="T28" fmla="*/ 1116 w 31"/>
                  <a:gd name="T29" fmla="*/ 2988 h 91"/>
                  <a:gd name="T30" fmla="*/ 828 w 31"/>
                  <a:gd name="T31" fmla="*/ 3276 h 91"/>
                  <a:gd name="T32" fmla="*/ 432 w 31"/>
                  <a:gd name="T33" fmla="*/ 3132 h 91"/>
                  <a:gd name="T34" fmla="*/ 396 w 31"/>
                  <a:gd name="T35" fmla="*/ 2916 h 91"/>
                  <a:gd name="T36" fmla="*/ 396 w 31"/>
                  <a:gd name="T37" fmla="*/ 2772 h 91"/>
                  <a:gd name="T38" fmla="*/ 216 w 31"/>
                  <a:gd name="T39" fmla="*/ 2628 h 91"/>
                  <a:gd name="T40" fmla="*/ 144 w 31"/>
                  <a:gd name="T41" fmla="*/ 2484 h 91"/>
                  <a:gd name="T42" fmla="*/ 144 w 31"/>
                  <a:gd name="T43" fmla="*/ 2052 h 91"/>
                  <a:gd name="T44" fmla="*/ 180 w 31"/>
                  <a:gd name="T45" fmla="*/ 1620 h 91"/>
                  <a:gd name="T46" fmla="*/ 180 w 31"/>
                  <a:gd name="T47" fmla="*/ 1116 h 91"/>
                  <a:gd name="T48" fmla="*/ 144 w 31"/>
                  <a:gd name="T49" fmla="*/ 756 h 91"/>
                  <a:gd name="T50" fmla="*/ 36 w 31"/>
                  <a:gd name="T51" fmla="*/ 396 h 91"/>
                  <a:gd name="T52" fmla="*/ 0 w 31"/>
                  <a:gd name="T53" fmla="*/ 180 h 9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1" h="91">
                    <a:moveTo>
                      <a:pt x="0" y="5"/>
                    </a:moveTo>
                    <a:lnTo>
                      <a:pt x="3" y="3"/>
                    </a:lnTo>
                    <a:lnTo>
                      <a:pt x="5" y="0"/>
                    </a:lnTo>
                    <a:lnTo>
                      <a:pt x="7" y="3"/>
                    </a:lnTo>
                    <a:lnTo>
                      <a:pt x="13" y="5"/>
                    </a:lnTo>
                    <a:lnTo>
                      <a:pt x="18" y="3"/>
                    </a:lnTo>
                    <a:lnTo>
                      <a:pt x="20" y="0"/>
                    </a:lnTo>
                    <a:lnTo>
                      <a:pt x="22" y="3"/>
                    </a:lnTo>
                    <a:lnTo>
                      <a:pt x="25" y="3"/>
                    </a:lnTo>
                    <a:lnTo>
                      <a:pt x="23" y="21"/>
                    </a:lnTo>
                    <a:lnTo>
                      <a:pt x="22" y="37"/>
                    </a:lnTo>
                    <a:lnTo>
                      <a:pt x="22" y="49"/>
                    </a:lnTo>
                    <a:lnTo>
                      <a:pt x="24" y="64"/>
                    </a:lnTo>
                    <a:lnTo>
                      <a:pt x="27" y="76"/>
                    </a:lnTo>
                    <a:lnTo>
                      <a:pt x="31" y="83"/>
                    </a:lnTo>
                    <a:lnTo>
                      <a:pt x="23" y="91"/>
                    </a:lnTo>
                    <a:lnTo>
                      <a:pt x="12" y="87"/>
                    </a:lnTo>
                    <a:lnTo>
                      <a:pt x="11" y="81"/>
                    </a:lnTo>
                    <a:lnTo>
                      <a:pt x="11" y="77"/>
                    </a:lnTo>
                    <a:lnTo>
                      <a:pt x="6" y="73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5" y="45"/>
                    </a:lnTo>
                    <a:lnTo>
                      <a:pt x="5" y="31"/>
                    </a:lnTo>
                    <a:lnTo>
                      <a:pt x="4" y="21"/>
                    </a:lnTo>
                    <a:lnTo>
                      <a:pt x="1" y="11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3412" y="3384"/>
                <a:ext cx="162" cy="108"/>
              </a:xfrm>
              <a:custGeom>
                <a:avLst/>
                <a:gdLst>
                  <a:gd name="T0" fmla="*/ 0 w 27"/>
                  <a:gd name="T1" fmla="*/ 216 h 18"/>
                  <a:gd name="T2" fmla="*/ 216 w 27"/>
                  <a:gd name="T3" fmla="*/ 216 h 18"/>
                  <a:gd name="T4" fmla="*/ 432 w 27"/>
                  <a:gd name="T5" fmla="*/ 108 h 18"/>
                  <a:gd name="T6" fmla="*/ 648 w 27"/>
                  <a:gd name="T7" fmla="*/ 0 h 18"/>
                  <a:gd name="T8" fmla="*/ 684 w 27"/>
                  <a:gd name="T9" fmla="*/ 72 h 18"/>
                  <a:gd name="T10" fmla="*/ 756 w 27"/>
                  <a:gd name="T11" fmla="*/ 0 h 18"/>
                  <a:gd name="T12" fmla="*/ 936 w 27"/>
                  <a:gd name="T13" fmla="*/ 288 h 18"/>
                  <a:gd name="T14" fmla="*/ 972 w 27"/>
                  <a:gd name="T15" fmla="*/ 360 h 18"/>
                  <a:gd name="T16" fmla="*/ 936 w 27"/>
                  <a:gd name="T17" fmla="*/ 432 h 18"/>
                  <a:gd name="T18" fmla="*/ 864 w 27"/>
                  <a:gd name="T19" fmla="*/ 468 h 18"/>
                  <a:gd name="T20" fmla="*/ 936 w 27"/>
                  <a:gd name="T21" fmla="*/ 540 h 18"/>
                  <a:gd name="T22" fmla="*/ 828 w 27"/>
                  <a:gd name="T23" fmla="*/ 612 h 18"/>
                  <a:gd name="T24" fmla="*/ 576 w 27"/>
                  <a:gd name="T25" fmla="*/ 648 h 18"/>
                  <a:gd name="T26" fmla="*/ 216 w 27"/>
                  <a:gd name="T27" fmla="*/ 612 h 18"/>
                  <a:gd name="T28" fmla="*/ 72 w 27"/>
                  <a:gd name="T29" fmla="*/ 504 h 18"/>
                  <a:gd name="T30" fmla="*/ 0 w 27"/>
                  <a:gd name="T31" fmla="*/ 216 h 18"/>
                  <a:gd name="T32" fmla="*/ 0 w 27"/>
                  <a:gd name="T33" fmla="*/ 216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7" h="18">
                    <a:moveTo>
                      <a:pt x="0" y="6"/>
                    </a:moveTo>
                    <a:lnTo>
                      <a:pt x="6" y="6"/>
                    </a:lnTo>
                    <a:lnTo>
                      <a:pt x="12" y="3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6" y="8"/>
                    </a:lnTo>
                    <a:lnTo>
                      <a:pt x="27" y="10"/>
                    </a:lnTo>
                    <a:lnTo>
                      <a:pt x="26" y="12"/>
                    </a:lnTo>
                    <a:lnTo>
                      <a:pt x="24" y="13"/>
                    </a:lnTo>
                    <a:lnTo>
                      <a:pt x="26" y="15"/>
                    </a:lnTo>
                    <a:lnTo>
                      <a:pt x="23" y="17"/>
                    </a:lnTo>
                    <a:lnTo>
                      <a:pt x="16" y="18"/>
                    </a:lnTo>
                    <a:lnTo>
                      <a:pt x="6" y="17"/>
                    </a:lnTo>
                    <a:lnTo>
                      <a:pt x="2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3658" y="3300"/>
                <a:ext cx="150" cy="102"/>
              </a:xfrm>
              <a:custGeom>
                <a:avLst/>
                <a:gdLst>
                  <a:gd name="T0" fmla="*/ 0 w 25"/>
                  <a:gd name="T1" fmla="*/ 180 h 17"/>
                  <a:gd name="T2" fmla="*/ 216 w 25"/>
                  <a:gd name="T3" fmla="*/ 216 h 17"/>
                  <a:gd name="T4" fmla="*/ 432 w 25"/>
                  <a:gd name="T5" fmla="*/ 144 h 17"/>
                  <a:gd name="T6" fmla="*/ 576 w 25"/>
                  <a:gd name="T7" fmla="*/ 0 h 17"/>
                  <a:gd name="T8" fmla="*/ 612 w 25"/>
                  <a:gd name="T9" fmla="*/ 72 h 17"/>
                  <a:gd name="T10" fmla="*/ 648 w 25"/>
                  <a:gd name="T11" fmla="*/ 0 h 17"/>
                  <a:gd name="T12" fmla="*/ 900 w 25"/>
                  <a:gd name="T13" fmla="*/ 360 h 17"/>
                  <a:gd name="T14" fmla="*/ 792 w 25"/>
                  <a:gd name="T15" fmla="*/ 432 h 17"/>
                  <a:gd name="T16" fmla="*/ 828 w 25"/>
                  <a:gd name="T17" fmla="*/ 504 h 17"/>
                  <a:gd name="T18" fmla="*/ 792 w 25"/>
                  <a:gd name="T19" fmla="*/ 576 h 17"/>
                  <a:gd name="T20" fmla="*/ 504 w 25"/>
                  <a:gd name="T21" fmla="*/ 612 h 17"/>
                  <a:gd name="T22" fmla="*/ 180 w 25"/>
                  <a:gd name="T23" fmla="*/ 540 h 17"/>
                  <a:gd name="T24" fmla="*/ 36 w 25"/>
                  <a:gd name="T25" fmla="*/ 432 h 17"/>
                  <a:gd name="T26" fmla="*/ 0 w 25"/>
                  <a:gd name="T27" fmla="*/ 216 h 17"/>
                  <a:gd name="T28" fmla="*/ 0 w 25"/>
                  <a:gd name="T29" fmla="*/ 180 h 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6" y="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17" y="2"/>
                    </a:lnTo>
                    <a:lnTo>
                      <a:pt x="18" y="0"/>
                    </a:lnTo>
                    <a:lnTo>
                      <a:pt x="25" y="10"/>
                    </a:lnTo>
                    <a:lnTo>
                      <a:pt x="22" y="12"/>
                    </a:lnTo>
                    <a:lnTo>
                      <a:pt x="23" y="14"/>
                    </a:lnTo>
                    <a:lnTo>
                      <a:pt x="22" y="16"/>
                    </a:lnTo>
                    <a:lnTo>
                      <a:pt x="14" y="17"/>
                    </a:lnTo>
                    <a:lnTo>
                      <a:pt x="5" y="15"/>
                    </a:lnTo>
                    <a:lnTo>
                      <a:pt x="1" y="12"/>
                    </a:lnTo>
                    <a:lnTo>
                      <a:pt x="0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2062" y="2952"/>
                <a:ext cx="216" cy="498"/>
              </a:xfrm>
              <a:custGeom>
                <a:avLst/>
                <a:gdLst>
                  <a:gd name="T0" fmla="*/ 1188 w 36"/>
                  <a:gd name="T1" fmla="*/ 180 h 83"/>
                  <a:gd name="T2" fmla="*/ 1080 w 36"/>
                  <a:gd name="T3" fmla="*/ 468 h 83"/>
                  <a:gd name="T4" fmla="*/ 1008 w 36"/>
                  <a:gd name="T5" fmla="*/ 828 h 83"/>
                  <a:gd name="T6" fmla="*/ 972 w 36"/>
                  <a:gd name="T7" fmla="*/ 1548 h 83"/>
                  <a:gd name="T8" fmla="*/ 1116 w 36"/>
                  <a:gd name="T9" fmla="*/ 2160 h 83"/>
                  <a:gd name="T10" fmla="*/ 1188 w 36"/>
                  <a:gd name="T11" fmla="*/ 2520 h 83"/>
                  <a:gd name="T12" fmla="*/ 1296 w 36"/>
                  <a:gd name="T13" fmla="*/ 2772 h 83"/>
                  <a:gd name="T14" fmla="*/ 576 w 36"/>
                  <a:gd name="T15" fmla="*/ 2988 h 83"/>
                  <a:gd name="T16" fmla="*/ 540 w 36"/>
                  <a:gd name="T17" fmla="*/ 2736 h 83"/>
                  <a:gd name="T18" fmla="*/ 396 w 36"/>
                  <a:gd name="T19" fmla="*/ 2628 h 83"/>
                  <a:gd name="T20" fmla="*/ 324 w 36"/>
                  <a:gd name="T21" fmla="*/ 2556 h 83"/>
                  <a:gd name="T22" fmla="*/ 288 w 36"/>
                  <a:gd name="T23" fmla="*/ 1872 h 83"/>
                  <a:gd name="T24" fmla="*/ 288 w 36"/>
                  <a:gd name="T25" fmla="*/ 1584 h 83"/>
                  <a:gd name="T26" fmla="*/ 216 w 36"/>
                  <a:gd name="T27" fmla="*/ 936 h 83"/>
                  <a:gd name="T28" fmla="*/ 180 w 36"/>
                  <a:gd name="T29" fmla="*/ 576 h 83"/>
                  <a:gd name="T30" fmla="*/ 0 w 36"/>
                  <a:gd name="T31" fmla="*/ 0 h 83"/>
                  <a:gd name="T32" fmla="*/ 1188 w 36"/>
                  <a:gd name="T33" fmla="*/ 180 h 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" h="83">
                    <a:moveTo>
                      <a:pt x="33" y="5"/>
                    </a:moveTo>
                    <a:lnTo>
                      <a:pt x="30" y="13"/>
                    </a:lnTo>
                    <a:lnTo>
                      <a:pt x="28" y="23"/>
                    </a:lnTo>
                    <a:lnTo>
                      <a:pt x="27" y="43"/>
                    </a:lnTo>
                    <a:lnTo>
                      <a:pt x="31" y="60"/>
                    </a:lnTo>
                    <a:lnTo>
                      <a:pt x="33" y="70"/>
                    </a:lnTo>
                    <a:lnTo>
                      <a:pt x="36" y="77"/>
                    </a:lnTo>
                    <a:lnTo>
                      <a:pt x="16" y="83"/>
                    </a:lnTo>
                    <a:lnTo>
                      <a:pt x="15" y="76"/>
                    </a:lnTo>
                    <a:lnTo>
                      <a:pt x="11" y="73"/>
                    </a:lnTo>
                    <a:lnTo>
                      <a:pt x="9" y="71"/>
                    </a:lnTo>
                    <a:lnTo>
                      <a:pt x="8" y="52"/>
                    </a:lnTo>
                    <a:lnTo>
                      <a:pt x="8" y="44"/>
                    </a:lnTo>
                    <a:lnTo>
                      <a:pt x="6" y="26"/>
                    </a:lnTo>
                    <a:lnTo>
                      <a:pt x="5" y="16"/>
                    </a:lnTo>
                    <a:lnTo>
                      <a:pt x="0" y="0"/>
                    </a:lnTo>
                    <a:lnTo>
                      <a:pt x="33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2152" y="3396"/>
                <a:ext cx="150" cy="90"/>
              </a:xfrm>
              <a:custGeom>
                <a:avLst/>
                <a:gdLst>
                  <a:gd name="T0" fmla="*/ 0 w 25"/>
                  <a:gd name="T1" fmla="*/ 252 h 15"/>
                  <a:gd name="T2" fmla="*/ 36 w 25"/>
                  <a:gd name="T3" fmla="*/ 432 h 15"/>
                  <a:gd name="T4" fmla="*/ 108 w 25"/>
                  <a:gd name="T5" fmla="*/ 504 h 15"/>
                  <a:gd name="T6" fmla="*/ 288 w 25"/>
                  <a:gd name="T7" fmla="*/ 540 h 15"/>
                  <a:gd name="T8" fmla="*/ 684 w 25"/>
                  <a:gd name="T9" fmla="*/ 540 h 15"/>
                  <a:gd name="T10" fmla="*/ 828 w 25"/>
                  <a:gd name="T11" fmla="*/ 468 h 15"/>
                  <a:gd name="T12" fmla="*/ 792 w 25"/>
                  <a:gd name="T13" fmla="*/ 396 h 15"/>
                  <a:gd name="T14" fmla="*/ 864 w 25"/>
                  <a:gd name="T15" fmla="*/ 360 h 15"/>
                  <a:gd name="T16" fmla="*/ 900 w 25"/>
                  <a:gd name="T17" fmla="*/ 288 h 15"/>
                  <a:gd name="T18" fmla="*/ 720 w 25"/>
                  <a:gd name="T19" fmla="*/ 0 h 15"/>
                  <a:gd name="T20" fmla="*/ 612 w 25"/>
                  <a:gd name="T21" fmla="*/ 72 h 15"/>
                  <a:gd name="T22" fmla="*/ 576 w 25"/>
                  <a:gd name="T23" fmla="*/ 0 h 15"/>
                  <a:gd name="T24" fmla="*/ 396 w 25"/>
                  <a:gd name="T25" fmla="*/ 180 h 15"/>
                  <a:gd name="T26" fmla="*/ 252 w 25"/>
                  <a:gd name="T27" fmla="*/ 252 h 15"/>
                  <a:gd name="T28" fmla="*/ 36 w 25"/>
                  <a:gd name="T29" fmla="*/ 288 h 15"/>
                  <a:gd name="T30" fmla="*/ 0 w 25"/>
                  <a:gd name="T31" fmla="*/ 252 h 1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15">
                    <a:moveTo>
                      <a:pt x="0" y="7"/>
                    </a:moveTo>
                    <a:lnTo>
                      <a:pt x="1" y="12"/>
                    </a:lnTo>
                    <a:lnTo>
                      <a:pt x="3" y="14"/>
                    </a:lnTo>
                    <a:lnTo>
                      <a:pt x="8" y="15"/>
                    </a:lnTo>
                    <a:lnTo>
                      <a:pt x="19" y="15"/>
                    </a:lnTo>
                    <a:lnTo>
                      <a:pt x="23" y="13"/>
                    </a:lnTo>
                    <a:lnTo>
                      <a:pt x="22" y="11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0" y="0"/>
                    </a:lnTo>
                    <a:lnTo>
                      <a:pt x="17" y="2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1" y="8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7" name="Freeform 35"/>
              <p:cNvSpPr>
                <a:spLocks/>
              </p:cNvSpPr>
              <p:nvPr/>
            </p:nvSpPr>
            <p:spPr bwMode="auto">
              <a:xfrm>
                <a:off x="2038" y="1062"/>
                <a:ext cx="2310" cy="1950"/>
              </a:xfrm>
              <a:custGeom>
                <a:avLst/>
                <a:gdLst>
                  <a:gd name="T0" fmla="*/ 0 w 385"/>
                  <a:gd name="T1" fmla="*/ 11160 h 325"/>
                  <a:gd name="T2" fmla="*/ 144 w 385"/>
                  <a:gd name="T3" fmla="*/ 10476 h 325"/>
                  <a:gd name="T4" fmla="*/ 540 w 385"/>
                  <a:gd name="T5" fmla="*/ 9648 h 325"/>
                  <a:gd name="T6" fmla="*/ 576 w 385"/>
                  <a:gd name="T7" fmla="*/ 8784 h 325"/>
                  <a:gd name="T8" fmla="*/ 576 w 385"/>
                  <a:gd name="T9" fmla="*/ 7992 h 325"/>
                  <a:gd name="T10" fmla="*/ 180 w 385"/>
                  <a:gd name="T11" fmla="*/ 7056 h 325"/>
                  <a:gd name="T12" fmla="*/ 396 w 385"/>
                  <a:gd name="T13" fmla="*/ 5976 h 325"/>
                  <a:gd name="T14" fmla="*/ 540 w 385"/>
                  <a:gd name="T15" fmla="*/ 5040 h 325"/>
                  <a:gd name="T16" fmla="*/ 900 w 385"/>
                  <a:gd name="T17" fmla="*/ 4392 h 325"/>
                  <a:gd name="T18" fmla="*/ 1692 w 385"/>
                  <a:gd name="T19" fmla="*/ 3852 h 325"/>
                  <a:gd name="T20" fmla="*/ 2448 w 385"/>
                  <a:gd name="T21" fmla="*/ 3636 h 325"/>
                  <a:gd name="T22" fmla="*/ 3204 w 385"/>
                  <a:gd name="T23" fmla="*/ 3564 h 325"/>
                  <a:gd name="T24" fmla="*/ 3996 w 385"/>
                  <a:gd name="T25" fmla="*/ 3564 h 325"/>
                  <a:gd name="T26" fmla="*/ 4860 w 385"/>
                  <a:gd name="T27" fmla="*/ 3564 h 325"/>
                  <a:gd name="T28" fmla="*/ 5760 w 385"/>
                  <a:gd name="T29" fmla="*/ 3564 h 325"/>
                  <a:gd name="T30" fmla="*/ 6768 w 385"/>
                  <a:gd name="T31" fmla="*/ 3456 h 325"/>
                  <a:gd name="T32" fmla="*/ 7812 w 385"/>
                  <a:gd name="T33" fmla="*/ 3456 h 325"/>
                  <a:gd name="T34" fmla="*/ 8784 w 385"/>
                  <a:gd name="T35" fmla="*/ 3276 h 325"/>
                  <a:gd name="T36" fmla="*/ 9540 w 385"/>
                  <a:gd name="T37" fmla="*/ 2772 h 325"/>
                  <a:gd name="T38" fmla="*/ 9864 w 385"/>
                  <a:gd name="T39" fmla="*/ 2016 h 325"/>
                  <a:gd name="T40" fmla="*/ 10260 w 385"/>
                  <a:gd name="T41" fmla="*/ 1260 h 325"/>
                  <a:gd name="T42" fmla="*/ 10908 w 385"/>
                  <a:gd name="T43" fmla="*/ 612 h 325"/>
                  <a:gd name="T44" fmla="*/ 12024 w 385"/>
                  <a:gd name="T45" fmla="*/ 0 h 325"/>
                  <a:gd name="T46" fmla="*/ 13032 w 385"/>
                  <a:gd name="T47" fmla="*/ 180 h 325"/>
                  <a:gd name="T48" fmla="*/ 13572 w 385"/>
                  <a:gd name="T49" fmla="*/ 504 h 325"/>
                  <a:gd name="T50" fmla="*/ 13860 w 385"/>
                  <a:gd name="T51" fmla="*/ 1224 h 325"/>
                  <a:gd name="T52" fmla="*/ 12744 w 385"/>
                  <a:gd name="T53" fmla="*/ 3924 h 325"/>
                  <a:gd name="T54" fmla="*/ 12240 w 385"/>
                  <a:gd name="T55" fmla="*/ 5148 h 325"/>
                  <a:gd name="T56" fmla="*/ 11916 w 385"/>
                  <a:gd name="T57" fmla="*/ 5940 h 325"/>
                  <a:gd name="T58" fmla="*/ 11520 w 385"/>
                  <a:gd name="T59" fmla="*/ 6840 h 325"/>
                  <a:gd name="T60" fmla="*/ 11196 w 385"/>
                  <a:gd name="T61" fmla="*/ 7740 h 325"/>
                  <a:gd name="T62" fmla="*/ 10620 w 385"/>
                  <a:gd name="T63" fmla="*/ 8460 h 325"/>
                  <a:gd name="T64" fmla="*/ 10116 w 385"/>
                  <a:gd name="T65" fmla="*/ 9072 h 325"/>
                  <a:gd name="T66" fmla="*/ 9360 w 385"/>
                  <a:gd name="T67" fmla="*/ 9720 h 325"/>
                  <a:gd name="T68" fmla="*/ 9108 w 385"/>
                  <a:gd name="T69" fmla="*/ 10800 h 325"/>
                  <a:gd name="T70" fmla="*/ 8460 w 385"/>
                  <a:gd name="T71" fmla="*/ 11160 h 325"/>
                  <a:gd name="T72" fmla="*/ 7740 w 385"/>
                  <a:gd name="T73" fmla="*/ 10944 h 325"/>
                  <a:gd name="T74" fmla="*/ 7596 w 385"/>
                  <a:gd name="T75" fmla="*/ 10080 h 325"/>
                  <a:gd name="T76" fmla="*/ 7200 w 385"/>
                  <a:gd name="T77" fmla="*/ 9648 h 325"/>
                  <a:gd name="T78" fmla="*/ 6516 w 385"/>
                  <a:gd name="T79" fmla="*/ 9576 h 325"/>
                  <a:gd name="T80" fmla="*/ 5940 w 385"/>
                  <a:gd name="T81" fmla="*/ 9756 h 325"/>
                  <a:gd name="T82" fmla="*/ 5256 w 385"/>
                  <a:gd name="T83" fmla="*/ 9792 h 325"/>
                  <a:gd name="T84" fmla="*/ 4680 w 385"/>
                  <a:gd name="T85" fmla="*/ 9684 h 325"/>
                  <a:gd name="T86" fmla="*/ 3924 w 385"/>
                  <a:gd name="T87" fmla="*/ 9576 h 325"/>
                  <a:gd name="T88" fmla="*/ 3204 w 385"/>
                  <a:gd name="T89" fmla="*/ 9252 h 325"/>
                  <a:gd name="T90" fmla="*/ 2736 w 385"/>
                  <a:gd name="T91" fmla="*/ 9432 h 325"/>
                  <a:gd name="T92" fmla="*/ 2448 w 385"/>
                  <a:gd name="T93" fmla="*/ 10152 h 325"/>
                  <a:gd name="T94" fmla="*/ 2052 w 385"/>
                  <a:gd name="T95" fmla="*/ 10656 h 325"/>
                  <a:gd name="T96" fmla="*/ 1764 w 385"/>
                  <a:gd name="T97" fmla="*/ 11124 h 325"/>
                  <a:gd name="T98" fmla="*/ 1152 w 385"/>
                  <a:gd name="T99" fmla="*/ 11520 h 325"/>
                  <a:gd name="T100" fmla="*/ 648 w 385"/>
                  <a:gd name="T101" fmla="*/ 11664 h 32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5" h="325">
                    <a:moveTo>
                      <a:pt x="8" y="324"/>
                    </a:moveTo>
                    <a:lnTo>
                      <a:pt x="4" y="322"/>
                    </a:lnTo>
                    <a:lnTo>
                      <a:pt x="0" y="316"/>
                    </a:lnTo>
                    <a:lnTo>
                      <a:pt x="0" y="310"/>
                    </a:lnTo>
                    <a:lnTo>
                      <a:pt x="3" y="304"/>
                    </a:lnTo>
                    <a:lnTo>
                      <a:pt x="5" y="301"/>
                    </a:lnTo>
                    <a:lnTo>
                      <a:pt x="4" y="294"/>
                    </a:lnTo>
                    <a:lnTo>
                      <a:pt x="4" y="291"/>
                    </a:lnTo>
                    <a:lnTo>
                      <a:pt x="10" y="287"/>
                    </a:lnTo>
                    <a:lnTo>
                      <a:pt x="11" y="278"/>
                    </a:lnTo>
                    <a:lnTo>
                      <a:pt x="16" y="273"/>
                    </a:lnTo>
                    <a:lnTo>
                      <a:pt x="15" y="268"/>
                    </a:lnTo>
                    <a:lnTo>
                      <a:pt x="15" y="262"/>
                    </a:lnTo>
                    <a:lnTo>
                      <a:pt x="19" y="255"/>
                    </a:lnTo>
                    <a:lnTo>
                      <a:pt x="17" y="248"/>
                    </a:lnTo>
                    <a:lnTo>
                      <a:pt x="16" y="244"/>
                    </a:lnTo>
                    <a:lnTo>
                      <a:pt x="19" y="238"/>
                    </a:lnTo>
                    <a:lnTo>
                      <a:pt x="15" y="234"/>
                    </a:lnTo>
                    <a:lnTo>
                      <a:pt x="14" y="227"/>
                    </a:lnTo>
                    <a:lnTo>
                      <a:pt x="16" y="222"/>
                    </a:lnTo>
                    <a:lnTo>
                      <a:pt x="12" y="219"/>
                    </a:lnTo>
                    <a:lnTo>
                      <a:pt x="9" y="213"/>
                    </a:lnTo>
                    <a:lnTo>
                      <a:pt x="9" y="204"/>
                    </a:lnTo>
                    <a:lnTo>
                      <a:pt x="5" y="196"/>
                    </a:lnTo>
                    <a:lnTo>
                      <a:pt x="6" y="190"/>
                    </a:lnTo>
                    <a:lnTo>
                      <a:pt x="10" y="185"/>
                    </a:lnTo>
                    <a:lnTo>
                      <a:pt x="9" y="174"/>
                    </a:lnTo>
                    <a:lnTo>
                      <a:pt x="11" y="166"/>
                    </a:lnTo>
                    <a:lnTo>
                      <a:pt x="11" y="161"/>
                    </a:lnTo>
                    <a:lnTo>
                      <a:pt x="11" y="154"/>
                    </a:lnTo>
                    <a:lnTo>
                      <a:pt x="16" y="145"/>
                    </a:lnTo>
                    <a:lnTo>
                      <a:pt x="15" y="140"/>
                    </a:lnTo>
                    <a:lnTo>
                      <a:pt x="17" y="136"/>
                    </a:lnTo>
                    <a:lnTo>
                      <a:pt x="20" y="133"/>
                    </a:lnTo>
                    <a:lnTo>
                      <a:pt x="22" y="127"/>
                    </a:lnTo>
                    <a:lnTo>
                      <a:pt x="25" y="122"/>
                    </a:lnTo>
                    <a:lnTo>
                      <a:pt x="33" y="119"/>
                    </a:lnTo>
                    <a:lnTo>
                      <a:pt x="34" y="114"/>
                    </a:lnTo>
                    <a:lnTo>
                      <a:pt x="40" y="109"/>
                    </a:lnTo>
                    <a:lnTo>
                      <a:pt x="47" y="107"/>
                    </a:lnTo>
                    <a:lnTo>
                      <a:pt x="54" y="102"/>
                    </a:lnTo>
                    <a:lnTo>
                      <a:pt x="60" y="102"/>
                    </a:lnTo>
                    <a:lnTo>
                      <a:pt x="64" y="104"/>
                    </a:lnTo>
                    <a:lnTo>
                      <a:pt x="68" y="101"/>
                    </a:lnTo>
                    <a:lnTo>
                      <a:pt x="73" y="100"/>
                    </a:lnTo>
                    <a:lnTo>
                      <a:pt x="80" y="100"/>
                    </a:lnTo>
                    <a:lnTo>
                      <a:pt x="83" y="102"/>
                    </a:lnTo>
                    <a:lnTo>
                      <a:pt x="89" y="99"/>
                    </a:lnTo>
                    <a:lnTo>
                      <a:pt x="94" y="99"/>
                    </a:lnTo>
                    <a:lnTo>
                      <a:pt x="102" y="105"/>
                    </a:lnTo>
                    <a:lnTo>
                      <a:pt x="107" y="101"/>
                    </a:lnTo>
                    <a:lnTo>
                      <a:pt x="111" y="99"/>
                    </a:lnTo>
                    <a:lnTo>
                      <a:pt x="118" y="99"/>
                    </a:lnTo>
                    <a:lnTo>
                      <a:pt x="122" y="103"/>
                    </a:lnTo>
                    <a:lnTo>
                      <a:pt x="125" y="99"/>
                    </a:lnTo>
                    <a:lnTo>
                      <a:pt x="135" y="99"/>
                    </a:lnTo>
                    <a:lnTo>
                      <a:pt x="143" y="103"/>
                    </a:lnTo>
                    <a:lnTo>
                      <a:pt x="149" y="98"/>
                    </a:lnTo>
                    <a:lnTo>
                      <a:pt x="154" y="98"/>
                    </a:lnTo>
                    <a:lnTo>
                      <a:pt x="160" y="99"/>
                    </a:lnTo>
                    <a:lnTo>
                      <a:pt x="168" y="98"/>
                    </a:lnTo>
                    <a:lnTo>
                      <a:pt x="176" y="102"/>
                    </a:lnTo>
                    <a:lnTo>
                      <a:pt x="181" y="98"/>
                    </a:lnTo>
                    <a:lnTo>
                      <a:pt x="188" y="96"/>
                    </a:lnTo>
                    <a:lnTo>
                      <a:pt x="196" y="98"/>
                    </a:lnTo>
                    <a:lnTo>
                      <a:pt x="201" y="94"/>
                    </a:lnTo>
                    <a:lnTo>
                      <a:pt x="209" y="93"/>
                    </a:lnTo>
                    <a:lnTo>
                      <a:pt x="217" y="96"/>
                    </a:lnTo>
                    <a:lnTo>
                      <a:pt x="222" y="94"/>
                    </a:lnTo>
                    <a:lnTo>
                      <a:pt x="231" y="92"/>
                    </a:lnTo>
                    <a:lnTo>
                      <a:pt x="241" y="95"/>
                    </a:lnTo>
                    <a:lnTo>
                      <a:pt x="244" y="91"/>
                    </a:lnTo>
                    <a:lnTo>
                      <a:pt x="249" y="88"/>
                    </a:lnTo>
                    <a:lnTo>
                      <a:pt x="255" y="87"/>
                    </a:lnTo>
                    <a:lnTo>
                      <a:pt x="261" y="79"/>
                    </a:lnTo>
                    <a:lnTo>
                      <a:pt x="265" y="77"/>
                    </a:lnTo>
                    <a:lnTo>
                      <a:pt x="265" y="73"/>
                    </a:lnTo>
                    <a:lnTo>
                      <a:pt x="268" y="67"/>
                    </a:lnTo>
                    <a:lnTo>
                      <a:pt x="274" y="63"/>
                    </a:lnTo>
                    <a:lnTo>
                      <a:pt x="274" y="56"/>
                    </a:lnTo>
                    <a:lnTo>
                      <a:pt x="277" y="50"/>
                    </a:lnTo>
                    <a:lnTo>
                      <a:pt x="284" y="47"/>
                    </a:lnTo>
                    <a:lnTo>
                      <a:pt x="282" y="41"/>
                    </a:lnTo>
                    <a:lnTo>
                      <a:pt x="285" y="35"/>
                    </a:lnTo>
                    <a:lnTo>
                      <a:pt x="293" y="31"/>
                    </a:lnTo>
                    <a:lnTo>
                      <a:pt x="294" y="26"/>
                    </a:lnTo>
                    <a:lnTo>
                      <a:pt x="297" y="21"/>
                    </a:lnTo>
                    <a:lnTo>
                      <a:pt x="303" y="17"/>
                    </a:lnTo>
                    <a:lnTo>
                      <a:pt x="311" y="8"/>
                    </a:lnTo>
                    <a:lnTo>
                      <a:pt x="323" y="8"/>
                    </a:lnTo>
                    <a:lnTo>
                      <a:pt x="328" y="2"/>
                    </a:lnTo>
                    <a:lnTo>
                      <a:pt x="334" y="0"/>
                    </a:lnTo>
                    <a:lnTo>
                      <a:pt x="344" y="2"/>
                    </a:lnTo>
                    <a:lnTo>
                      <a:pt x="348" y="0"/>
                    </a:lnTo>
                    <a:lnTo>
                      <a:pt x="354" y="0"/>
                    </a:lnTo>
                    <a:lnTo>
                      <a:pt x="362" y="5"/>
                    </a:lnTo>
                    <a:lnTo>
                      <a:pt x="366" y="3"/>
                    </a:lnTo>
                    <a:lnTo>
                      <a:pt x="373" y="5"/>
                    </a:lnTo>
                    <a:lnTo>
                      <a:pt x="376" y="9"/>
                    </a:lnTo>
                    <a:lnTo>
                      <a:pt x="377" y="14"/>
                    </a:lnTo>
                    <a:lnTo>
                      <a:pt x="382" y="16"/>
                    </a:lnTo>
                    <a:lnTo>
                      <a:pt x="384" y="20"/>
                    </a:lnTo>
                    <a:lnTo>
                      <a:pt x="383" y="28"/>
                    </a:lnTo>
                    <a:lnTo>
                      <a:pt x="385" y="34"/>
                    </a:lnTo>
                    <a:lnTo>
                      <a:pt x="381" y="41"/>
                    </a:lnTo>
                    <a:lnTo>
                      <a:pt x="359" y="99"/>
                    </a:lnTo>
                    <a:lnTo>
                      <a:pt x="359" y="104"/>
                    </a:lnTo>
                    <a:lnTo>
                      <a:pt x="354" y="109"/>
                    </a:lnTo>
                    <a:lnTo>
                      <a:pt x="353" y="116"/>
                    </a:lnTo>
                    <a:lnTo>
                      <a:pt x="350" y="122"/>
                    </a:lnTo>
                    <a:lnTo>
                      <a:pt x="344" y="138"/>
                    </a:lnTo>
                    <a:lnTo>
                      <a:pt x="340" y="143"/>
                    </a:lnTo>
                    <a:lnTo>
                      <a:pt x="336" y="146"/>
                    </a:lnTo>
                    <a:lnTo>
                      <a:pt x="336" y="153"/>
                    </a:lnTo>
                    <a:lnTo>
                      <a:pt x="332" y="159"/>
                    </a:lnTo>
                    <a:lnTo>
                      <a:pt x="331" y="165"/>
                    </a:lnTo>
                    <a:lnTo>
                      <a:pt x="330" y="170"/>
                    </a:lnTo>
                    <a:lnTo>
                      <a:pt x="324" y="174"/>
                    </a:lnTo>
                    <a:lnTo>
                      <a:pt x="324" y="182"/>
                    </a:lnTo>
                    <a:lnTo>
                      <a:pt x="320" y="190"/>
                    </a:lnTo>
                    <a:lnTo>
                      <a:pt x="317" y="195"/>
                    </a:lnTo>
                    <a:lnTo>
                      <a:pt x="316" y="202"/>
                    </a:lnTo>
                    <a:lnTo>
                      <a:pt x="313" y="206"/>
                    </a:lnTo>
                    <a:lnTo>
                      <a:pt x="311" y="215"/>
                    </a:lnTo>
                    <a:lnTo>
                      <a:pt x="307" y="221"/>
                    </a:lnTo>
                    <a:lnTo>
                      <a:pt x="305" y="228"/>
                    </a:lnTo>
                    <a:lnTo>
                      <a:pt x="302" y="232"/>
                    </a:lnTo>
                    <a:lnTo>
                      <a:pt x="295" y="235"/>
                    </a:lnTo>
                    <a:lnTo>
                      <a:pt x="294" y="242"/>
                    </a:lnTo>
                    <a:lnTo>
                      <a:pt x="291" y="245"/>
                    </a:lnTo>
                    <a:lnTo>
                      <a:pt x="284" y="249"/>
                    </a:lnTo>
                    <a:lnTo>
                      <a:pt x="281" y="252"/>
                    </a:lnTo>
                    <a:lnTo>
                      <a:pt x="273" y="254"/>
                    </a:lnTo>
                    <a:lnTo>
                      <a:pt x="269" y="258"/>
                    </a:lnTo>
                    <a:lnTo>
                      <a:pt x="263" y="260"/>
                    </a:lnTo>
                    <a:lnTo>
                      <a:pt x="260" y="270"/>
                    </a:lnTo>
                    <a:lnTo>
                      <a:pt x="256" y="273"/>
                    </a:lnTo>
                    <a:lnTo>
                      <a:pt x="257" y="283"/>
                    </a:lnTo>
                    <a:lnTo>
                      <a:pt x="252" y="288"/>
                    </a:lnTo>
                    <a:lnTo>
                      <a:pt x="253" y="300"/>
                    </a:lnTo>
                    <a:lnTo>
                      <a:pt x="250" y="305"/>
                    </a:lnTo>
                    <a:lnTo>
                      <a:pt x="246" y="308"/>
                    </a:lnTo>
                    <a:lnTo>
                      <a:pt x="240" y="308"/>
                    </a:lnTo>
                    <a:lnTo>
                      <a:pt x="235" y="310"/>
                    </a:lnTo>
                    <a:lnTo>
                      <a:pt x="231" y="308"/>
                    </a:lnTo>
                    <a:lnTo>
                      <a:pt x="223" y="309"/>
                    </a:lnTo>
                    <a:lnTo>
                      <a:pt x="218" y="308"/>
                    </a:lnTo>
                    <a:lnTo>
                      <a:pt x="215" y="304"/>
                    </a:lnTo>
                    <a:lnTo>
                      <a:pt x="214" y="298"/>
                    </a:lnTo>
                    <a:lnTo>
                      <a:pt x="218" y="290"/>
                    </a:lnTo>
                    <a:lnTo>
                      <a:pt x="214" y="287"/>
                    </a:lnTo>
                    <a:lnTo>
                      <a:pt x="211" y="280"/>
                    </a:lnTo>
                    <a:lnTo>
                      <a:pt x="213" y="273"/>
                    </a:lnTo>
                    <a:lnTo>
                      <a:pt x="209" y="269"/>
                    </a:lnTo>
                    <a:lnTo>
                      <a:pt x="209" y="266"/>
                    </a:lnTo>
                    <a:lnTo>
                      <a:pt x="200" y="268"/>
                    </a:lnTo>
                    <a:lnTo>
                      <a:pt x="195" y="266"/>
                    </a:lnTo>
                    <a:lnTo>
                      <a:pt x="193" y="268"/>
                    </a:lnTo>
                    <a:lnTo>
                      <a:pt x="187" y="270"/>
                    </a:lnTo>
                    <a:lnTo>
                      <a:pt x="181" y="266"/>
                    </a:lnTo>
                    <a:lnTo>
                      <a:pt x="177" y="270"/>
                    </a:lnTo>
                    <a:lnTo>
                      <a:pt x="173" y="270"/>
                    </a:lnTo>
                    <a:lnTo>
                      <a:pt x="168" y="267"/>
                    </a:lnTo>
                    <a:lnTo>
                      <a:pt x="165" y="271"/>
                    </a:lnTo>
                    <a:lnTo>
                      <a:pt x="161" y="272"/>
                    </a:lnTo>
                    <a:lnTo>
                      <a:pt x="155" y="272"/>
                    </a:lnTo>
                    <a:lnTo>
                      <a:pt x="152" y="269"/>
                    </a:lnTo>
                    <a:lnTo>
                      <a:pt x="146" y="272"/>
                    </a:lnTo>
                    <a:lnTo>
                      <a:pt x="142" y="272"/>
                    </a:lnTo>
                    <a:lnTo>
                      <a:pt x="138" y="269"/>
                    </a:lnTo>
                    <a:lnTo>
                      <a:pt x="135" y="266"/>
                    </a:lnTo>
                    <a:lnTo>
                      <a:pt x="130" y="269"/>
                    </a:lnTo>
                    <a:lnTo>
                      <a:pt x="124" y="268"/>
                    </a:lnTo>
                    <a:lnTo>
                      <a:pt x="117" y="264"/>
                    </a:lnTo>
                    <a:lnTo>
                      <a:pt x="113" y="266"/>
                    </a:lnTo>
                    <a:lnTo>
                      <a:pt x="109" y="266"/>
                    </a:lnTo>
                    <a:lnTo>
                      <a:pt x="105" y="265"/>
                    </a:lnTo>
                    <a:lnTo>
                      <a:pt x="103" y="260"/>
                    </a:lnTo>
                    <a:lnTo>
                      <a:pt x="98" y="260"/>
                    </a:lnTo>
                    <a:lnTo>
                      <a:pt x="89" y="257"/>
                    </a:lnTo>
                    <a:lnTo>
                      <a:pt x="86" y="253"/>
                    </a:lnTo>
                    <a:lnTo>
                      <a:pt x="86" y="258"/>
                    </a:lnTo>
                    <a:lnTo>
                      <a:pt x="81" y="261"/>
                    </a:lnTo>
                    <a:lnTo>
                      <a:pt x="76" y="262"/>
                    </a:lnTo>
                    <a:lnTo>
                      <a:pt x="76" y="268"/>
                    </a:lnTo>
                    <a:lnTo>
                      <a:pt x="75" y="272"/>
                    </a:lnTo>
                    <a:lnTo>
                      <a:pt x="68" y="277"/>
                    </a:lnTo>
                    <a:lnTo>
                      <a:pt x="68" y="282"/>
                    </a:lnTo>
                    <a:lnTo>
                      <a:pt x="66" y="286"/>
                    </a:lnTo>
                    <a:lnTo>
                      <a:pt x="61" y="286"/>
                    </a:lnTo>
                    <a:lnTo>
                      <a:pt x="61" y="293"/>
                    </a:lnTo>
                    <a:lnTo>
                      <a:pt x="57" y="296"/>
                    </a:lnTo>
                    <a:lnTo>
                      <a:pt x="52" y="296"/>
                    </a:lnTo>
                    <a:lnTo>
                      <a:pt x="52" y="301"/>
                    </a:lnTo>
                    <a:lnTo>
                      <a:pt x="52" y="306"/>
                    </a:lnTo>
                    <a:lnTo>
                      <a:pt x="49" y="309"/>
                    </a:lnTo>
                    <a:lnTo>
                      <a:pt x="44" y="309"/>
                    </a:lnTo>
                    <a:lnTo>
                      <a:pt x="42" y="317"/>
                    </a:lnTo>
                    <a:lnTo>
                      <a:pt x="37" y="320"/>
                    </a:lnTo>
                    <a:lnTo>
                      <a:pt x="32" y="320"/>
                    </a:lnTo>
                    <a:lnTo>
                      <a:pt x="29" y="319"/>
                    </a:lnTo>
                    <a:lnTo>
                      <a:pt x="28" y="323"/>
                    </a:lnTo>
                    <a:lnTo>
                      <a:pt x="24" y="325"/>
                    </a:lnTo>
                    <a:lnTo>
                      <a:pt x="18" y="324"/>
                    </a:lnTo>
                    <a:lnTo>
                      <a:pt x="15" y="322"/>
                    </a:lnTo>
                    <a:lnTo>
                      <a:pt x="13" y="323"/>
                    </a:lnTo>
                    <a:lnTo>
                      <a:pt x="8" y="32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3982" y="1242"/>
                <a:ext cx="42" cy="126"/>
              </a:xfrm>
              <a:custGeom>
                <a:avLst/>
                <a:gdLst>
                  <a:gd name="T0" fmla="*/ 108 w 7"/>
                  <a:gd name="T1" fmla="*/ 72 h 21"/>
                  <a:gd name="T2" fmla="*/ 144 w 7"/>
                  <a:gd name="T3" fmla="*/ 144 h 21"/>
                  <a:gd name="T4" fmla="*/ 72 w 7"/>
                  <a:gd name="T5" fmla="*/ 216 h 21"/>
                  <a:gd name="T6" fmla="*/ 36 w 7"/>
                  <a:gd name="T7" fmla="*/ 324 h 21"/>
                  <a:gd name="T8" fmla="*/ 72 w 7"/>
                  <a:gd name="T9" fmla="*/ 432 h 21"/>
                  <a:gd name="T10" fmla="*/ 0 w 7"/>
                  <a:gd name="T11" fmla="*/ 540 h 21"/>
                  <a:gd name="T12" fmla="*/ 0 w 7"/>
                  <a:gd name="T13" fmla="*/ 648 h 21"/>
                  <a:gd name="T14" fmla="*/ 72 w 7"/>
                  <a:gd name="T15" fmla="*/ 756 h 21"/>
                  <a:gd name="T16" fmla="*/ 180 w 7"/>
                  <a:gd name="T17" fmla="*/ 756 h 21"/>
                  <a:gd name="T18" fmla="*/ 252 w 7"/>
                  <a:gd name="T19" fmla="*/ 144 h 21"/>
                  <a:gd name="T20" fmla="*/ 144 w 7"/>
                  <a:gd name="T21" fmla="*/ 0 h 21"/>
                  <a:gd name="T22" fmla="*/ 108 w 7"/>
                  <a:gd name="T23" fmla="*/ 72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1">
                    <a:moveTo>
                      <a:pt x="3" y="2"/>
                    </a:move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7" y="4"/>
                    </a:lnTo>
                    <a:lnTo>
                      <a:pt x="4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3994" y="1230"/>
                <a:ext cx="36" cy="168"/>
              </a:xfrm>
              <a:custGeom>
                <a:avLst/>
                <a:gdLst>
                  <a:gd name="T0" fmla="*/ 0 w 6"/>
                  <a:gd name="T1" fmla="*/ 108 h 28"/>
                  <a:gd name="T2" fmla="*/ 72 w 6"/>
                  <a:gd name="T3" fmla="*/ 180 h 28"/>
                  <a:gd name="T4" fmla="*/ 108 w 6"/>
                  <a:gd name="T5" fmla="*/ 324 h 28"/>
                  <a:gd name="T6" fmla="*/ 0 w 6"/>
                  <a:gd name="T7" fmla="*/ 972 h 28"/>
                  <a:gd name="T8" fmla="*/ 144 w 6"/>
                  <a:gd name="T9" fmla="*/ 1008 h 28"/>
                  <a:gd name="T10" fmla="*/ 144 w 6"/>
                  <a:gd name="T11" fmla="*/ 756 h 28"/>
                  <a:gd name="T12" fmla="*/ 216 w 6"/>
                  <a:gd name="T13" fmla="*/ 144 h 28"/>
                  <a:gd name="T14" fmla="*/ 72 w 6"/>
                  <a:gd name="T15" fmla="*/ 0 h 28"/>
                  <a:gd name="T16" fmla="*/ 0 w 6"/>
                  <a:gd name="T17" fmla="*/ 72 h 28"/>
                  <a:gd name="T18" fmla="*/ 0 w 6"/>
                  <a:gd name="T19" fmla="*/ 108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" h="28">
                    <a:moveTo>
                      <a:pt x="0" y="3"/>
                    </a:moveTo>
                    <a:lnTo>
                      <a:pt x="2" y="5"/>
                    </a:lnTo>
                    <a:lnTo>
                      <a:pt x="3" y="9"/>
                    </a:lnTo>
                    <a:lnTo>
                      <a:pt x="0" y="27"/>
                    </a:lnTo>
                    <a:lnTo>
                      <a:pt x="4" y="28"/>
                    </a:lnTo>
                    <a:lnTo>
                      <a:pt x="4" y="21"/>
                    </a:lnTo>
                    <a:lnTo>
                      <a:pt x="6" y="4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24272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3868" y="1254"/>
                <a:ext cx="138" cy="174"/>
              </a:xfrm>
              <a:custGeom>
                <a:avLst/>
                <a:gdLst>
                  <a:gd name="T0" fmla="*/ 180 w 23"/>
                  <a:gd name="T1" fmla="*/ 180 h 29"/>
                  <a:gd name="T2" fmla="*/ 0 w 23"/>
                  <a:gd name="T3" fmla="*/ 936 h 29"/>
                  <a:gd name="T4" fmla="*/ 108 w 23"/>
                  <a:gd name="T5" fmla="*/ 1044 h 29"/>
                  <a:gd name="T6" fmla="*/ 432 w 23"/>
                  <a:gd name="T7" fmla="*/ 900 h 29"/>
                  <a:gd name="T8" fmla="*/ 756 w 23"/>
                  <a:gd name="T9" fmla="*/ 684 h 29"/>
                  <a:gd name="T10" fmla="*/ 828 w 23"/>
                  <a:gd name="T11" fmla="*/ 0 h 29"/>
                  <a:gd name="T12" fmla="*/ 180 w 23"/>
                  <a:gd name="T13" fmla="*/ 180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" h="29">
                    <a:moveTo>
                      <a:pt x="5" y="5"/>
                    </a:moveTo>
                    <a:lnTo>
                      <a:pt x="0" y="26"/>
                    </a:lnTo>
                    <a:lnTo>
                      <a:pt x="3" y="29"/>
                    </a:lnTo>
                    <a:lnTo>
                      <a:pt x="12" y="25"/>
                    </a:lnTo>
                    <a:lnTo>
                      <a:pt x="21" y="19"/>
                    </a:lnTo>
                    <a:lnTo>
                      <a:pt x="23" y="0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3844" y="1254"/>
                <a:ext cx="150" cy="168"/>
              </a:xfrm>
              <a:custGeom>
                <a:avLst/>
                <a:gdLst>
                  <a:gd name="T0" fmla="*/ 900 w 25"/>
                  <a:gd name="T1" fmla="*/ 36 h 28"/>
                  <a:gd name="T2" fmla="*/ 612 w 25"/>
                  <a:gd name="T3" fmla="*/ 144 h 28"/>
                  <a:gd name="T4" fmla="*/ 432 w 25"/>
                  <a:gd name="T5" fmla="*/ 288 h 28"/>
                  <a:gd name="T6" fmla="*/ 432 w 25"/>
                  <a:gd name="T7" fmla="*/ 504 h 28"/>
                  <a:gd name="T8" fmla="*/ 540 w 25"/>
                  <a:gd name="T9" fmla="*/ 612 h 28"/>
                  <a:gd name="T10" fmla="*/ 360 w 25"/>
                  <a:gd name="T11" fmla="*/ 720 h 28"/>
                  <a:gd name="T12" fmla="*/ 288 w 25"/>
                  <a:gd name="T13" fmla="*/ 900 h 28"/>
                  <a:gd name="T14" fmla="*/ 252 w 25"/>
                  <a:gd name="T15" fmla="*/ 1008 h 28"/>
                  <a:gd name="T16" fmla="*/ 108 w 25"/>
                  <a:gd name="T17" fmla="*/ 972 h 28"/>
                  <a:gd name="T18" fmla="*/ 36 w 25"/>
                  <a:gd name="T19" fmla="*/ 864 h 28"/>
                  <a:gd name="T20" fmla="*/ 0 w 25"/>
                  <a:gd name="T21" fmla="*/ 540 h 28"/>
                  <a:gd name="T22" fmla="*/ 36 w 25"/>
                  <a:gd name="T23" fmla="*/ 360 h 28"/>
                  <a:gd name="T24" fmla="*/ 216 w 25"/>
                  <a:gd name="T25" fmla="*/ 108 h 28"/>
                  <a:gd name="T26" fmla="*/ 432 w 25"/>
                  <a:gd name="T27" fmla="*/ 0 h 28"/>
                  <a:gd name="T28" fmla="*/ 900 w 25"/>
                  <a:gd name="T29" fmla="*/ 36 h 28"/>
                  <a:gd name="T30" fmla="*/ 900 w 25"/>
                  <a:gd name="T31" fmla="*/ 36 h 2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" h="28">
                    <a:moveTo>
                      <a:pt x="25" y="1"/>
                    </a:moveTo>
                    <a:lnTo>
                      <a:pt x="17" y="4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15" y="17"/>
                    </a:lnTo>
                    <a:lnTo>
                      <a:pt x="10" y="20"/>
                    </a:lnTo>
                    <a:lnTo>
                      <a:pt x="8" y="25"/>
                    </a:lnTo>
                    <a:lnTo>
                      <a:pt x="7" y="28"/>
                    </a:lnTo>
                    <a:lnTo>
                      <a:pt x="3" y="27"/>
                    </a:lnTo>
                    <a:lnTo>
                      <a:pt x="1" y="24"/>
                    </a:lnTo>
                    <a:lnTo>
                      <a:pt x="0" y="15"/>
                    </a:lnTo>
                    <a:lnTo>
                      <a:pt x="1" y="10"/>
                    </a:lnTo>
                    <a:lnTo>
                      <a:pt x="6" y="3"/>
                    </a:lnTo>
                    <a:lnTo>
                      <a:pt x="12" y="0"/>
                    </a:lnTo>
                    <a:lnTo>
                      <a:pt x="25" y="1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4012" y="1230"/>
                <a:ext cx="444" cy="426"/>
              </a:xfrm>
              <a:custGeom>
                <a:avLst/>
                <a:gdLst>
                  <a:gd name="T0" fmla="*/ 1836 w 74"/>
                  <a:gd name="T1" fmla="*/ 288 h 71"/>
                  <a:gd name="T2" fmla="*/ 1908 w 74"/>
                  <a:gd name="T3" fmla="*/ 468 h 71"/>
                  <a:gd name="T4" fmla="*/ 2520 w 74"/>
                  <a:gd name="T5" fmla="*/ 1584 h 71"/>
                  <a:gd name="T6" fmla="*/ 2664 w 74"/>
                  <a:gd name="T7" fmla="*/ 1908 h 71"/>
                  <a:gd name="T8" fmla="*/ 2664 w 74"/>
                  <a:gd name="T9" fmla="*/ 1980 h 71"/>
                  <a:gd name="T10" fmla="*/ 2592 w 74"/>
                  <a:gd name="T11" fmla="*/ 2124 h 71"/>
                  <a:gd name="T12" fmla="*/ 2448 w 74"/>
                  <a:gd name="T13" fmla="*/ 2340 h 71"/>
                  <a:gd name="T14" fmla="*/ 2376 w 74"/>
                  <a:gd name="T15" fmla="*/ 2448 h 71"/>
                  <a:gd name="T16" fmla="*/ 2340 w 74"/>
                  <a:gd name="T17" fmla="*/ 2448 h 71"/>
                  <a:gd name="T18" fmla="*/ 2268 w 74"/>
                  <a:gd name="T19" fmla="*/ 2448 h 71"/>
                  <a:gd name="T20" fmla="*/ 2196 w 74"/>
                  <a:gd name="T21" fmla="*/ 2448 h 71"/>
                  <a:gd name="T22" fmla="*/ 2124 w 74"/>
                  <a:gd name="T23" fmla="*/ 2484 h 71"/>
                  <a:gd name="T24" fmla="*/ 1944 w 74"/>
                  <a:gd name="T25" fmla="*/ 2556 h 71"/>
                  <a:gd name="T26" fmla="*/ 1836 w 74"/>
                  <a:gd name="T27" fmla="*/ 2556 h 71"/>
                  <a:gd name="T28" fmla="*/ 1656 w 74"/>
                  <a:gd name="T29" fmla="*/ 2520 h 71"/>
                  <a:gd name="T30" fmla="*/ 1188 w 74"/>
                  <a:gd name="T31" fmla="*/ 2484 h 71"/>
                  <a:gd name="T32" fmla="*/ 1044 w 74"/>
                  <a:gd name="T33" fmla="*/ 2484 h 71"/>
                  <a:gd name="T34" fmla="*/ 828 w 74"/>
                  <a:gd name="T35" fmla="*/ 2520 h 71"/>
                  <a:gd name="T36" fmla="*/ 612 w 74"/>
                  <a:gd name="T37" fmla="*/ 2484 h 71"/>
                  <a:gd name="T38" fmla="*/ 504 w 74"/>
                  <a:gd name="T39" fmla="*/ 2412 h 71"/>
                  <a:gd name="T40" fmla="*/ 396 w 74"/>
                  <a:gd name="T41" fmla="*/ 2232 h 71"/>
                  <a:gd name="T42" fmla="*/ 360 w 74"/>
                  <a:gd name="T43" fmla="*/ 1944 h 71"/>
                  <a:gd name="T44" fmla="*/ 396 w 74"/>
                  <a:gd name="T45" fmla="*/ 1692 h 71"/>
                  <a:gd name="T46" fmla="*/ 360 w 74"/>
                  <a:gd name="T47" fmla="*/ 1476 h 71"/>
                  <a:gd name="T48" fmla="*/ 252 w 74"/>
                  <a:gd name="T49" fmla="*/ 1332 h 71"/>
                  <a:gd name="T50" fmla="*/ 216 w 74"/>
                  <a:gd name="T51" fmla="*/ 1260 h 71"/>
                  <a:gd name="T52" fmla="*/ 72 w 74"/>
                  <a:gd name="T53" fmla="*/ 1008 h 71"/>
                  <a:gd name="T54" fmla="*/ 0 w 74"/>
                  <a:gd name="T55" fmla="*/ 792 h 71"/>
                  <a:gd name="T56" fmla="*/ 0 w 74"/>
                  <a:gd name="T57" fmla="*/ 576 h 71"/>
                  <a:gd name="T58" fmla="*/ 36 w 74"/>
                  <a:gd name="T59" fmla="*/ 288 h 71"/>
                  <a:gd name="T60" fmla="*/ 108 w 74"/>
                  <a:gd name="T61" fmla="*/ 144 h 71"/>
                  <a:gd name="T62" fmla="*/ 180 w 74"/>
                  <a:gd name="T63" fmla="*/ 36 h 71"/>
                  <a:gd name="T64" fmla="*/ 324 w 74"/>
                  <a:gd name="T65" fmla="*/ 36 h 71"/>
                  <a:gd name="T66" fmla="*/ 576 w 74"/>
                  <a:gd name="T67" fmla="*/ 0 h 71"/>
                  <a:gd name="T68" fmla="*/ 792 w 74"/>
                  <a:gd name="T69" fmla="*/ 72 h 71"/>
                  <a:gd name="T70" fmla="*/ 1044 w 74"/>
                  <a:gd name="T71" fmla="*/ 180 h 71"/>
                  <a:gd name="T72" fmla="*/ 1188 w 74"/>
                  <a:gd name="T73" fmla="*/ 360 h 71"/>
                  <a:gd name="T74" fmla="*/ 1296 w 74"/>
                  <a:gd name="T75" fmla="*/ 432 h 71"/>
                  <a:gd name="T76" fmla="*/ 1332 w 74"/>
                  <a:gd name="T77" fmla="*/ 396 h 71"/>
                  <a:gd name="T78" fmla="*/ 1404 w 74"/>
                  <a:gd name="T79" fmla="*/ 324 h 71"/>
                  <a:gd name="T80" fmla="*/ 1512 w 74"/>
                  <a:gd name="T81" fmla="*/ 288 h 71"/>
                  <a:gd name="T82" fmla="*/ 1620 w 74"/>
                  <a:gd name="T83" fmla="*/ 252 h 71"/>
                  <a:gd name="T84" fmla="*/ 1692 w 74"/>
                  <a:gd name="T85" fmla="*/ 252 h 71"/>
                  <a:gd name="T86" fmla="*/ 1800 w 74"/>
                  <a:gd name="T87" fmla="*/ 288 h 71"/>
                  <a:gd name="T88" fmla="*/ 1836 w 74"/>
                  <a:gd name="T89" fmla="*/ 288 h 7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4" h="71">
                    <a:moveTo>
                      <a:pt x="51" y="8"/>
                    </a:moveTo>
                    <a:lnTo>
                      <a:pt x="53" y="13"/>
                    </a:lnTo>
                    <a:lnTo>
                      <a:pt x="70" y="44"/>
                    </a:lnTo>
                    <a:lnTo>
                      <a:pt x="74" y="53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8" y="65"/>
                    </a:lnTo>
                    <a:lnTo>
                      <a:pt x="66" y="68"/>
                    </a:lnTo>
                    <a:lnTo>
                      <a:pt x="65" y="68"/>
                    </a:lnTo>
                    <a:lnTo>
                      <a:pt x="63" y="68"/>
                    </a:lnTo>
                    <a:lnTo>
                      <a:pt x="61" y="68"/>
                    </a:lnTo>
                    <a:lnTo>
                      <a:pt x="59" y="69"/>
                    </a:lnTo>
                    <a:lnTo>
                      <a:pt x="54" y="71"/>
                    </a:lnTo>
                    <a:lnTo>
                      <a:pt x="51" y="71"/>
                    </a:lnTo>
                    <a:lnTo>
                      <a:pt x="46" y="70"/>
                    </a:lnTo>
                    <a:lnTo>
                      <a:pt x="33" y="69"/>
                    </a:lnTo>
                    <a:lnTo>
                      <a:pt x="29" y="69"/>
                    </a:lnTo>
                    <a:lnTo>
                      <a:pt x="23" y="70"/>
                    </a:lnTo>
                    <a:lnTo>
                      <a:pt x="17" y="69"/>
                    </a:lnTo>
                    <a:lnTo>
                      <a:pt x="14" y="67"/>
                    </a:lnTo>
                    <a:lnTo>
                      <a:pt x="11" y="62"/>
                    </a:lnTo>
                    <a:lnTo>
                      <a:pt x="10" y="54"/>
                    </a:lnTo>
                    <a:lnTo>
                      <a:pt x="11" y="47"/>
                    </a:lnTo>
                    <a:lnTo>
                      <a:pt x="10" y="41"/>
                    </a:lnTo>
                    <a:lnTo>
                      <a:pt x="7" y="37"/>
                    </a:lnTo>
                    <a:lnTo>
                      <a:pt x="6" y="35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" y="8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9" y="5"/>
                    </a:lnTo>
                    <a:lnTo>
                      <a:pt x="33" y="10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2" y="8"/>
                    </a:lnTo>
                    <a:lnTo>
                      <a:pt x="45" y="7"/>
                    </a:lnTo>
                    <a:lnTo>
                      <a:pt x="47" y="7"/>
                    </a:lnTo>
                    <a:lnTo>
                      <a:pt x="50" y="8"/>
                    </a:lnTo>
                    <a:lnTo>
                      <a:pt x="51" y="8"/>
                    </a:lnTo>
                    <a:close/>
                  </a:path>
                </a:pathLst>
              </a:custGeom>
              <a:solidFill>
                <a:srgbClr val="25221E"/>
              </a:solidFill>
              <a:ln w="0">
                <a:solidFill>
                  <a:srgbClr val="25221E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13" name="Oval 41"/>
              <p:cNvSpPr>
                <a:spLocks noChangeArrowheads="1"/>
              </p:cNvSpPr>
              <p:nvPr/>
            </p:nvSpPr>
            <p:spPr bwMode="auto">
              <a:xfrm>
                <a:off x="4096" y="1326"/>
                <a:ext cx="42" cy="3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25221E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/>
              </a:p>
            </p:txBody>
          </p:sp>
        </p:grpSp>
      </p:grpSp>
      <p:sp>
        <p:nvSpPr>
          <p:cNvPr id="3" name="Rechteck 2"/>
          <p:cNvSpPr/>
          <p:nvPr/>
        </p:nvSpPr>
        <p:spPr>
          <a:xfrm>
            <a:off x="3327400" y="4060825"/>
            <a:ext cx="3290888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 sz="1200" dirty="0">
                <a:latin typeface="Arial" pitchFamily="34" charset="0"/>
              </a:rPr>
              <a:t>1. Feststellen des Fehlers im Prozess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  durch IPK (In Prozess Kontrolle)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2. Anlage stoppen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3. Ursache feststellen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4. Vorläufige Maßnahmen einleiten,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  z.B. Verschleißteile wechseln,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  100% Prüfung von Produkten oder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  Material an temporärem Prüfplatz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5. Anlage wieder starten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6. Systematische Problemlösung durch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  PDCA, 6M oder 8D</a:t>
            </a:r>
          </a:p>
          <a:p>
            <a:pPr>
              <a:defRPr/>
            </a:pPr>
            <a:r>
              <a:rPr lang="de-DE" sz="1200" dirty="0">
                <a:latin typeface="Arial" pitchFamily="34" charset="0"/>
              </a:rPr>
              <a:t>  </a:t>
            </a:r>
          </a:p>
          <a:p>
            <a:pPr>
              <a:defRPr/>
            </a:pPr>
            <a:endParaRPr lang="de-DE" sz="1200" dirty="0">
              <a:latin typeface="Arial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de-DE" sz="1200" dirty="0">
              <a:latin typeface="Arial" pitchFamily="34" charset="0"/>
            </a:endParaRPr>
          </a:p>
          <a:p>
            <a:pPr>
              <a:defRPr/>
            </a:pPr>
            <a:endParaRPr lang="de-DE" sz="1200" dirty="0">
              <a:latin typeface="Arial" pitchFamily="34" charset="0"/>
            </a:endParaRPr>
          </a:p>
        </p:txBody>
      </p:sp>
      <p:sp>
        <p:nvSpPr>
          <p:cNvPr id="124" name="Text Box 87"/>
          <p:cNvSpPr txBox="1">
            <a:spLocks noChangeArrowheads="1"/>
          </p:cNvSpPr>
          <p:nvPr/>
        </p:nvSpPr>
        <p:spPr bwMode="auto">
          <a:xfrm>
            <a:off x="6754813" y="4481513"/>
            <a:ext cx="2789237" cy="885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de-DE" sz="1200" b="1" dirty="0">
                <a:solidFill>
                  <a:schemeClr val="dk1"/>
                </a:solidFill>
                <a:latin typeface="Arial" charset="0"/>
                <a:cs typeface="Arial" charset="0"/>
              </a:rPr>
              <a:t>Stabile Prozesse sind die Grund-lage für kurze Durchlaufzeiten und hohe Produktivität.</a:t>
            </a:r>
          </a:p>
          <a:p>
            <a:pPr>
              <a:defRPr/>
            </a:pPr>
            <a:endParaRPr lang="de-DE" sz="1200" b="1" dirty="0"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FONTCOLOR" val="0"/>
  <p:tag name="HIDDEN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FONTCOLOR" val="0"/>
  <p:tag name="HIDDEN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TRANSPARENCY" val="0"/>
  <p:tag name="LINETRANSPARENCY" val="0"/>
  <p:tag name="FONTCOLOR" val="0"/>
  <p:tag name="HIDDEN" val="False"/>
</p:tagLst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Microsoft Office PowerPoint</Application>
  <PresentationFormat>A4-Papier (210 x 297 mm)</PresentationFormat>
  <Paragraphs>60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Times New Roman</vt:lpstr>
      <vt:lpstr>Wingdings</vt:lpstr>
      <vt:lpstr>Larissa-Design</vt:lpstr>
      <vt:lpstr>PowerPoint-Präsentation</vt:lpstr>
      <vt:lpstr>PowerPoint-Präsentation</vt:lpstr>
    </vt:vector>
  </TitlesOfParts>
  <Company>TECAFILTRES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TECAFILTRES</dc:creator>
  <cp:lastModifiedBy>Carlo Fromm</cp:lastModifiedBy>
  <cp:revision>106</cp:revision>
  <cp:lastPrinted>2012-09-10T06:14:17Z</cp:lastPrinted>
  <dcterms:created xsi:type="dcterms:W3CDTF">2002-02-05T04:13:16Z</dcterms:created>
  <dcterms:modified xsi:type="dcterms:W3CDTF">2019-08-01T09:15:08Z</dcterms:modified>
</cp:coreProperties>
</file>