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
  </p:notesMasterIdLst>
  <p:handoutMasterIdLst>
    <p:handoutMasterId r:id="rId5"/>
  </p:handoutMasterIdLst>
  <p:sldIdLst>
    <p:sldId id="256" r:id="rId2"/>
    <p:sldId id="260" r:id="rId3"/>
  </p:sldIdLst>
  <p:sldSz cx="9906000" cy="6858000" type="A4"/>
  <p:notesSz cx="7010400" cy="9236075"/>
  <p:defaultTextStyle>
    <a:defPPr>
      <a:defRPr lang="fr-FR"/>
    </a:defPPr>
    <a:lvl1pPr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147">
          <p15:clr>
            <a:srgbClr val="A4A3A4"/>
          </p15:clr>
        </p15:guide>
        <p15:guide id="2" pos="6068">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CCFFFF"/>
    <a:srgbClr val="FFFF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Gitternetz">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ittlere Formatvorlage 1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87" autoAdjust="0"/>
    <p:restoredTop sz="94640" autoAdjust="0"/>
  </p:normalViewPr>
  <p:slideViewPr>
    <p:cSldViewPr snapToObjects="1">
      <p:cViewPr varScale="1">
        <p:scale>
          <a:sx n="118" d="100"/>
          <a:sy n="118" d="100"/>
        </p:scale>
        <p:origin x="2054" y="82"/>
      </p:cViewPr>
      <p:guideLst>
        <p:guide orient="horz" pos="147"/>
        <p:guide pos="6068"/>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Objects="1">
      <p:cViewPr varScale="1">
        <p:scale>
          <a:sx n="50" d="100"/>
          <a:sy n="50" d="100"/>
        </p:scale>
        <p:origin x="-2862" y="-90"/>
      </p:cViewPr>
      <p:guideLst>
        <p:guide orient="horz" pos="2909"/>
        <p:guide pos="2208"/>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0"/>
            <a:ext cx="3069883" cy="429691"/>
          </a:xfrm>
          <a:prstGeom prst="rect">
            <a:avLst/>
          </a:prstGeom>
          <a:noFill/>
          <a:ln w="9525">
            <a:noFill/>
            <a:miter lim="800000"/>
            <a:headEnd/>
            <a:tailEnd/>
          </a:ln>
          <a:effectLst/>
        </p:spPr>
        <p:txBody>
          <a:bodyPr vert="horz" wrap="square" lIns="89337" tIns="44668" rIns="89337" bIns="44668" numCol="1" anchor="t" anchorCtr="0" compatLnSpc="1">
            <a:prstTxWarp prst="textNoShape">
              <a:avLst/>
            </a:prstTxWarp>
          </a:bodyPr>
          <a:lstStyle>
            <a:lvl1pPr eaLnBrk="1" hangingPunct="1">
              <a:defRPr sz="1200" dirty="0">
                <a:latin typeface="Times New Roman" pitchFamily="18" charset="0"/>
                <a:cs typeface="Arial" charset="0"/>
              </a:defRPr>
            </a:lvl1pPr>
          </a:lstStyle>
          <a:p>
            <a:pPr>
              <a:defRPr/>
            </a:pPr>
            <a:endParaRPr lang="en-GB"/>
          </a:p>
        </p:txBody>
      </p:sp>
      <p:sp>
        <p:nvSpPr>
          <p:cNvPr id="18435" name="Rectangle 3"/>
          <p:cNvSpPr>
            <a:spLocks noGrp="1" noChangeArrowheads="1"/>
          </p:cNvSpPr>
          <p:nvPr>
            <p:ph type="dt" sz="quarter" idx="1"/>
          </p:nvPr>
        </p:nvSpPr>
        <p:spPr bwMode="auto">
          <a:xfrm>
            <a:off x="3937282" y="0"/>
            <a:ext cx="3069882" cy="429691"/>
          </a:xfrm>
          <a:prstGeom prst="rect">
            <a:avLst/>
          </a:prstGeom>
          <a:noFill/>
          <a:ln w="9525">
            <a:noFill/>
            <a:miter lim="800000"/>
            <a:headEnd/>
            <a:tailEnd/>
          </a:ln>
          <a:effectLst/>
        </p:spPr>
        <p:txBody>
          <a:bodyPr vert="horz" wrap="square" lIns="89337" tIns="44668" rIns="89337" bIns="44668" numCol="1" anchor="t" anchorCtr="0" compatLnSpc="1">
            <a:prstTxWarp prst="textNoShape">
              <a:avLst/>
            </a:prstTxWarp>
          </a:bodyPr>
          <a:lstStyle>
            <a:lvl1pPr algn="r" eaLnBrk="1" hangingPunct="1">
              <a:defRPr sz="1200">
                <a:latin typeface="Times New Roman" pitchFamily="18" charset="0"/>
                <a:cs typeface="Arial" charset="0"/>
              </a:defRPr>
            </a:lvl1pPr>
          </a:lstStyle>
          <a:p>
            <a:pPr>
              <a:defRPr/>
            </a:pPr>
            <a:fld id="{BAE4C516-C7F0-4541-887E-F6AA81D28780}" type="datetimeFigureOut">
              <a:rPr lang="en-GB"/>
              <a:pPr>
                <a:defRPr/>
              </a:pPr>
              <a:t>04/01/2020</a:t>
            </a:fld>
            <a:endParaRPr lang="en-GB" dirty="0"/>
          </a:p>
        </p:txBody>
      </p:sp>
      <p:sp>
        <p:nvSpPr>
          <p:cNvPr id="18436" name="Rectangle 4"/>
          <p:cNvSpPr>
            <a:spLocks noGrp="1" noChangeArrowheads="1"/>
          </p:cNvSpPr>
          <p:nvPr>
            <p:ph type="ftr" sz="quarter" idx="2"/>
          </p:nvPr>
        </p:nvSpPr>
        <p:spPr bwMode="auto">
          <a:xfrm>
            <a:off x="1" y="8782093"/>
            <a:ext cx="3069883" cy="428172"/>
          </a:xfrm>
          <a:prstGeom prst="rect">
            <a:avLst/>
          </a:prstGeom>
          <a:noFill/>
          <a:ln w="9525">
            <a:noFill/>
            <a:miter lim="800000"/>
            <a:headEnd/>
            <a:tailEnd/>
          </a:ln>
          <a:effectLst/>
        </p:spPr>
        <p:txBody>
          <a:bodyPr vert="horz" wrap="square" lIns="89337" tIns="44668" rIns="89337" bIns="44668" numCol="1" anchor="b" anchorCtr="0" compatLnSpc="1">
            <a:prstTxWarp prst="textNoShape">
              <a:avLst/>
            </a:prstTxWarp>
          </a:bodyPr>
          <a:lstStyle>
            <a:lvl1pPr eaLnBrk="1" hangingPunct="1">
              <a:defRPr sz="1200" dirty="0">
                <a:latin typeface="Times New Roman" pitchFamily="18" charset="0"/>
                <a:cs typeface="Arial" charset="0"/>
              </a:defRPr>
            </a:lvl1pPr>
          </a:lstStyle>
          <a:p>
            <a:pPr>
              <a:defRPr/>
            </a:pPr>
            <a:endParaRPr lang="en-GB"/>
          </a:p>
        </p:txBody>
      </p:sp>
      <p:sp>
        <p:nvSpPr>
          <p:cNvPr id="18437" name="Rectangle 5"/>
          <p:cNvSpPr>
            <a:spLocks noGrp="1" noChangeArrowheads="1"/>
          </p:cNvSpPr>
          <p:nvPr>
            <p:ph type="sldNum" sz="quarter" idx="3"/>
          </p:nvPr>
        </p:nvSpPr>
        <p:spPr bwMode="auto">
          <a:xfrm>
            <a:off x="3937282" y="8782093"/>
            <a:ext cx="3069882" cy="428172"/>
          </a:xfrm>
          <a:prstGeom prst="rect">
            <a:avLst/>
          </a:prstGeom>
          <a:noFill/>
          <a:ln w="9525">
            <a:noFill/>
            <a:miter lim="800000"/>
            <a:headEnd/>
            <a:tailEnd/>
          </a:ln>
          <a:effectLst/>
        </p:spPr>
        <p:txBody>
          <a:bodyPr vert="horz" wrap="square" lIns="89337" tIns="44668" rIns="89337" bIns="44668" numCol="1" anchor="b" anchorCtr="0" compatLnSpc="1">
            <a:prstTxWarp prst="textNoShape">
              <a:avLst/>
            </a:prstTxWarp>
          </a:bodyPr>
          <a:lstStyle>
            <a:lvl1pPr algn="r" eaLnBrk="1" hangingPunct="1">
              <a:defRPr sz="1200"/>
            </a:lvl1pPr>
          </a:lstStyle>
          <a:p>
            <a:fld id="{827B4870-9811-4B1E-8FF7-C46852F1A31B}" type="slidenum">
              <a:rPr lang="en-GB"/>
              <a:pPr/>
              <a:t>‹Nr.›</a:t>
            </a:fld>
            <a:endParaRPr lang="en-GB"/>
          </a:p>
        </p:txBody>
      </p:sp>
    </p:spTree>
    <p:extLst>
      <p:ext uri="{BB962C8B-B14F-4D97-AF65-F5344CB8AC3E}">
        <p14:creationId xmlns:p14="http://schemas.microsoft.com/office/powerpoint/2010/main" val="6461083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2"/>
            <a:ext cx="3039134" cy="460058"/>
          </a:xfrm>
          <a:prstGeom prst="rect">
            <a:avLst/>
          </a:prstGeom>
        </p:spPr>
        <p:txBody>
          <a:bodyPr vert="horz" lIns="89337" tIns="44668" rIns="89337" bIns="44668" rtlCol="0"/>
          <a:lstStyle>
            <a:lvl1pPr algn="l" eaLnBrk="0" hangingPunct="0">
              <a:defRPr sz="1200" dirty="0">
                <a:latin typeface="Times New Roman" pitchFamily="18" charset="0"/>
                <a:cs typeface="+mn-cs"/>
              </a:defRPr>
            </a:lvl1pPr>
          </a:lstStyle>
          <a:p>
            <a:pPr>
              <a:defRPr/>
            </a:pPr>
            <a:endParaRPr lang="de-DE"/>
          </a:p>
        </p:txBody>
      </p:sp>
      <p:sp>
        <p:nvSpPr>
          <p:cNvPr id="3" name="Datumsplatzhalter 2"/>
          <p:cNvSpPr>
            <a:spLocks noGrp="1"/>
          </p:cNvSpPr>
          <p:nvPr>
            <p:ph type="dt" idx="1"/>
          </p:nvPr>
        </p:nvSpPr>
        <p:spPr>
          <a:xfrm>
            <a:off x="3969649" y="2"/>
            <a:ext cx="3039134" cy="460058"/>
          </a:xfrm>
          <a:prstGeom prst="rect">
            <a:avLst/>
          </a:prstGeom>
        </p:spPr>
        <p:txBody>
          <a:bodyPr vert="horz" lIns="89337" tIns="44668" rIns="89337" bIns="44668" rtlCol="0"/>
          <a:lstStyle>
            <a:lvl1pPr algn="r" eaLnBrk="0" hangingPunct="0">
              <a:defRPr sz="1200">
                <a:latin typeface="Times New Roman" pitchFamily="18" charset="0"/>
                <a:cs typeface="+mn-cs"/>
              </a:defRPr>
            </a:lvl1pPr>
          </a:lstStyle>
          <a:p>
            <a:pPr>
              <a:defRPr/>
            </a:pPr>
            <a:fld id="{3733C4ED-3C88-48A9-8DA2-9FD3FB57E4D3}" type="datetimeFigureOut">
              <a:rPr lang="de-DE"/>
              <a:pPr>
                <a:defRPr/>
              </a:pPr>
              <a:t>04.01.2020</a:t>
            </a:fld>
            <a:endParaRPr lang="de-DE" dirty="0"/>
          </a:p>
        </p:txBody>
      </p:sp>
      <p:sp>
        <p:nvSpPr>
          <p:cNvPr id="4" name="Folienbildplatzhalter 3"/>
          <p:cNvSpPr>
            <a:spLocks noGrp="1" noRot="1" noChangeAspect="1"/>
          </p:cNvSpPr>
          <p:nvPr>
            <p:ph type="sldImg" idx="2"/>
          </p:nvPr>
        </p:nvSpPr>
        <p:spPr>
          <a:xfrm>
            <a:off x="1004888" y="693738"/>
            <a:ext cx="5000625" cy="3462337"/>
          </a:xfrm>
          <a:prstGeom prst="rect">
            <a:avLst/>
          </a:prstGeom>
          <a:noFill/>
          <a:ln w="12700">
            <a:solidFill>
              <a:prstClr val="black"/>
            </a:solidFill>
          </a:ln>
        </p:spPr>
        <p:txBody>
          <a:bodyPr vert="horz" lIns="89337" tIns="44668" rIns="89337" bIns="44668" rtlCol="0" anchor="ctr"/>
          <a:lstStyle/>
          <a:p>
            <a:pPr lvl="0"/>
            <a:endParaRPr lang="de-DE" noProof="0" dirty="0"/>
          </a:p>
        </p:txBody>
      </p:sp>
      <p:sp>
        <p:nvSpPr>
          <p:cNvPr id="5" name="Notizenplatzhalter 4"/>
          <p:cNvSpPr>
            <a:spLocks noGrp="1"/>
          </p:cNvSpPr>
          <p:nvPr>
            <p:ph type="body" sz="quarter" idx="3"/>
          </p:nvPr>
        </p:nvSpPr>
        <p:spPr>
          <a:xfrm>
            <a:off x="700719" y="4386492"/>
            <a:ext cx="5608967" cy="4155701"/>
          </a:xfrm>
          <a:prstGeom prst="rect">
            <a:avLst/>
          </a:prstGeom>
        </p:spPr>
        <p:txBody>
          <a:bodyPr vert="horz" lIns="89337" tIns="44668" rIns="89337" bIns="44668"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1" y="8772980"/>
            <a:ext cx="3039134" cy="461576"/>
          </a:xfrm>
          <a:prstGeom prst="rect">
            <a:avLst/>
          </a:prstGeom>
        </p:spPr>
        <p:txBody>
          <a:bodyPr vert="horz" lIns="89337" tIns="44668" rIns="89337" bIns="44668" rtlCol="0" anchor="b"/>
          <a:lstStyle>
            <a:lvl1pPr algn="l" eaLnBrk="0" hangingPunct="0">
              <a:defRPr sz="1200" dirty="0">
                <a:latin typeface="Times New Roman" pitchFamily="18" charset="0"/>
                <a:cs typeface="+mn-cs"/>
              </a:defRPr>
            </a:lvl1pPr>
          </a:lstStyle>
          <a:p>
            <a:pPr>
              <a:defRPr/>
            </a:pPr>
            <a:endParaRPr lang="de-DE"/>
          </a:p>
        </p:txBody>
      </p:sp>
      <p:sp>
        <p:nvSpPr>
          <p:cNvPr id="7" name="Foliennummernplatzhalter 6"/>
          <p:cNvSpPr>
            <a:spLocks noGrp="1"/>
          </p:cNvSpPr>
          <p:nvPr>
            <p:ph type="sldNum" sz="quarter" idx="5"/>
          </p:nvPr>
        </p:nvSpPr>
        <p:spPr>
          <a:xfrm>
            <a:off x="3969649" y="8772980"/>
            <a:ext cx="3039134" cy="461576"/>
          </a:xfrm>
          <a:prstGeom prst="rect">
            <a:avLst/>
          </a:prstGeom>
        </p:spPr>
        <p:txBody>
          <a:bodyPr vert="horz" wrap="square" lIns="89337" tIns="44668" rIns="89337" bIns="44668" numCol="1" anchor="b" anchorCtr="0" compatLnSpc="1">
            <a:prstTxWarp prst="textNoShape">
              <a:avLst/>
            </a:prstTxWarp>
          </a:bodyPr>
          <a:lstStyle>
            <a:lvl1pPr algn="r">
              <a:defRPr sz="1200"/>
            </a:lvl1pPr>
          </a:lstStyle>
          <a:p>
            <a:fld id="{9F008EDF-599E-4624-9602-1BC0DD24E962}" type="slidenum">
              <a:rPr lang="de-DE"/>
              <a:pPr/>
              <a:t>‹Nr.›</a:t>
            </a:fld>
            <a:endParaRPr lang="de-DE"/>
          </a:p>
        </p:txBody>
      </p:sp>
    </p:spTree>
    <p:extLst>
      <p:ext uri="{BB962C8B-B14F-4D97-AF65-F5344CB8AC3E}">
        <p14:creationId xmlns:p14="http://schemas.microsoft.com/office/powerpoint/2010/main" val="5158850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lienbildplatzhalter 1"/>
          <p:cNvSpPr>
            <a:spLocks noGrp="1" noRot="1" noChangeAspect="1" noTextEdit="1"/>
          </p:cNvSpPr>
          <p:nvPr>
            <p:ph type="sldImg"/>
          </p:nvPr>
        </p:nvSpPr>
        <p:spPr bwMode="auto">
          <a:noFill/>
          <a:ln>
            <a:solidFill>
              <a:srgbClr val="000000"/>
            </a:solidFill>
            <a:miter lim="800000"/>
            <a:headEnd/>
            <a:tailEnd/>
          </a:ln>
        </p:spPr>
      </p:sp>
      <p:sp>
        <p:nvSpPr>
          <p:cNvPr id="5123" name="Notizenplatzhalter 2"/>
          <p:cNvSpPr>
            <a:spLocks noGrp="1"/>
          </p:cNvSpPr>
          <p:nvPr>
            <p:ph type="body" idx="1"/>
          </p:nvPr>
        </p:nvSpPr>
        <p:spPr bwMode="auto">
          <a:noFill/>
        </p:spPr>
        <p:txBody>
          <a:bodyPr wrap="square" numCol="1" anchor="t" anchorCtr="0" compatLnSpc="1">
            <a:prstTxWarp prst="textNoShape">
              <a:avLst/>
            </a:prstTxWarp>
          </a:bodyPr>
          <a:lstStyle/>
          <a:p>
            <a:endParaRPr lang="de-DE"/>
          </a:p>
        </p:txBody>
      </p:sp>
      <p:sp>
        <p:nvSpPr>
          <p:cNvPr id="5124" name="Foliennummernplatzhalter 3"/>
          <p:cNvSpPr>
            <a:spLocks noGrp="1"/>
          </p:cNvSpPr>
          <p:nvPr>
            <p:ph type="sldNum" sz="quarter" idx="5"/>
          </p:nvPr>
        </p:nvSpPr>
        <p:spPr bwMode="auto">
          <a:noFill/>
          <a:ln>
            <a:miter lim="800000"/>
            <a:headEnd/>
            <a:tailEnd/>
          </a:ln>
        </p:spPr>
        <p:txBody>
          <a:bodyPr/>
          <a:lstStyle/>
          <a:p>
            <a:fld id="{14F1A87E-8984-4B82-A749-4906A7C12C1F}" type="slidenum">
              <a:rPr lang="de-DE"/>
              <a:pPr/>
              <a:t>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bwMode="auto">
          <a:noFill/>
          <a:ln>
            <a:solidFill>
              <a:srgbClr val="000000"/>
            </a:solidFill>
            <a:miter lim="800000"/>
            <a:headEnd/>
            <a:tailEnd/>
          </a:ln>
        </p:spPr>
      </p:sp>
      <p:sp>
        <p:nvSpPr>
          <p:cNvPr id="7171"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a:p>
        </p:txBody>
      </p:sp>
      <p:sp>
        <p:nvSpPr>
          <p:cNvPr id="7172" name="Foliennummernplatzhalter 3"/>
          <p:cNvSpPr>
            <a:spLocks noGrp="1"/>
          </p:cNvSpPr>
          <p:nvPr>
            <p:ph type="sldNum" sz="quarter" idx="5"/>
          </p:nvPr>
        </p:nvSpPr>
        <p:spPr bwMode="auto">
          <a:noFill/>
          <a:ln>
            <a:miter lim="800000"/>
            <a:headEnd/>
            <a:tailEnd/>
          </a:ln>
        </p:spPr>
        <p:txBody>
          <a:bodyPr/>
          <a:lstStyle/>
          <a:p>
            <a:fld id="{681BF6C6-94A2-4D77-8BDF-00104808707F}" type="slidenum">
              <a:rPr lang="de-DE"/>
              <a:pPr/>
              <a:t>2</a:t>
            </a:fld>
            <a:endParaRPr lang="de-DE"/>
          </a:p>
        </p:txBody>
      </p:sp>
    </p:spTree>
    <p:extLst>
      <p:ext uri="{BB962C8B-B14F-4D97-AF65-F5344CB8AC3E}">
        <p14:creationId xmlns:p14="http://schemas.microsoft.com/office/powerpoint/2010/main" val="2514412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42950" y="2130430"/>
            <a:ext cx="8420100" cy="1470025"/>
          </a:xfrm>
        </p:spPr>
        <p:txBody>
          <a:bodyPr/>
          <a:lstStyle/>
          <a:p>
            <a:r>
              <a:rPr lang="de-DE"/>
              <a:t>Titelmasterformat durch Klicken bearbeiten</a:t>
            </a:r>
          </a:p>
        </p:txBody>
      </p:sp>
      <p:sp>
        <p:nvSpPr>
          <p:cNvPr id="3" name="Untertitel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4FFFDA21-4D26-4FA5-831D-8165876C5DFB}" type="slidenum">
              <a:rPr lang="fr-FR"/>
              <a:pPr/>
              <a:t>‹Nr.›</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6A5A202F-2C82-4338-A7EA-256179B0A9B0}" type="slidenum">
              <a:rPr lang="fr-FR"/>
              <a:pPr/>
              <a:t>‹Nr.›</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058025" y="609600"/>
            <a:ext cx="2105025"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42950" y="609600"/>
            <a:ext cx="6149975"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5F35FFE3-4CE4-405C-A2D7-960269B7A1C5}" type="slidenum">
              <a:rPr lang="fr-FR"/>
              <a:pPr/>
              <a:t>‹Nr.›</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7423AF07-B2B8-414D-9EC0-65D380A46DE2}" type="slidenum">
              <a:rPr lang="fr-FR"/>
              <a:pPr/>
              <a:t>‹Nr.›</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82506" y="4406905"/>
            <a:ext cx="84201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18B9F554-AE63-4CD1-B2D3-DAA818EE830E}" type="slidenum">
              <a:rPr lang="fr-FR"/>
              <a:pPr/>
              <a:t>‹Nr.›</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7429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0355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7" name="Rectangle 6"/>
          <p:cNvSpPr>
            <a:spLocks noGrp="1" noChangeArrowheads="1"/>
          </p:cNvSpPr>
          <p:nvPr>
            <p:ph type="sldNum" sz="quarter" idx="12"/>
          </p:nvPr>
        </p:nvSpPr>
        <p:spPr>
          <a:ln/>
        </p:spPr>
        <p:txBody>
          <a:bodyPr/>
          <a:lstStyle>
            <a:lvl1pPr>
              <a:defRPr/>
            </a:lvl1pPr>
          </a:lstStyle>
          <a:p>
            <a:fld id="{39CEB2BF-A4C0-4BFB-A11E-6B29F891764A}" type="slidenum">
              <a:rPr lang="fr-FR"/>
              <a:pPr/>
              <a:t>‹Nr.›</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95300" y="274638"/>
            <a:ext cx="89154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5032113"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9" name="Rectangle 6"/>
          <p:cNvSpPr>
            <a:spLocks noGrp="1" noChangeArrowheads="1"/>
          </p:cNvSpPr>
          <p:nvPr>
            <p:ph type="sldNum" sz="quarter" idx="12"/>
          </p:nvPr>
        </p:nvSpPr>
        <p:spPr>
          <a:ln/>
        </p:spPr>
        <p:txBody>
          <a:bodyPr/>
          <a:lstStyle>
            <a:lvl1pPr>
              <a:defRPr/>
            </a:lvl1pPr>
          </a:lstStyle>
          <a:p>
            <a:fld id="{852B4A66-D392-47C0-A99A-74173C68A118}" type="slidenum">
              <a:rPr lang="fr-FR"/>
              <a:pPr/>
              <a:t>‹Nr.›</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5" name="Rectangle 6"/>
          <p:cNvSpPr>
            <a:spLocks noGrp="1" noChangeArrowheads="1"/>
          </p:cNvSpPr>
          <p:nvPr>
            <p:ph type="sldNum" sz="quarter" idx="12"/>
          </p:nvPr>
        </p:nvSpPr>
        <p:spPr>
          <a:ln/>
        </p:spPr>
        <p:txBody>
          <a:bodyPr/>
          <a:lstStyle>
            <a:lvl1pPr>
              <a:defRPr/>
            </a:lvl1pPr>
          </a:lstStyle>
          <a:p>
            <a:fld id="{B2865F32-4912-4DCF-A720-7369C637913A}" type="slidenum">
              <a:rPr lang="fr-FR"/>
              <a:pPr/>
              <a:t>‹Nr.›</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4" name="Rectangle 6"/>
          <p:cNvSpPr>
            <a:spLocks noGrp="1" noChangeArrowheads="1"/>
          </p:cNvSpPr>
          <p:nvPr>
            <p:ph type="sldNum" sz="quarter" idx="12"/>
          </p:nvPr>
        </p:nvSpPr>
        <p:spPr>
          <a:ln/>
        </p:spPr>
        <p:txBody>
          <a:bodyPr/>
          <a:lstStyle>
            <a:lvl1pPr>
              <a:defRPr/>
            </a:lvl1pPr>
          </a:lstStyle>
          <a:p>
            <a:fld id="{0C909730-C036-4C9F-9B74-B105B48BB1C2}" type="slidenum">
              <a:rPr lang="fr-FR"/>
              <a:pPr/>
              <a:t>‹Nr.›</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95300" y="273050"/>
            <a:ext cx="3259006"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7" name="Rectangle 6"/>
          <p:cNvSpPr>
            <a:spLocks noGrp="1" noChangeArrowheads="1"/>
          </p:cNvSpPr>
          <p:nvPr>
            <p:ph type="sldNum" sz="quarter" idx="12"/>
          </p:nvPr>
        </p:nvSpPr>
        <p:spPr>
          <a:ln/>
        </p:spPr>
        <p:txBody>
          <a:bodyPr/>
          <a:lstStyle>
            <a:lvl1pPr>
              <a:defRPr/>
            </a:lvl1pPr>
          </a:lstStyle>
          <a:p>
            <a:fld id="{C6E3D309-533B-4537-8AEB-D71291C0FDF9}" type="slidenum">
              <a:rPr lang="fr-FR"/>
              <a:pPr/>
              <a:t>‹Nr.›</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41645" y="4800600"/>
            <a:ext cx="59436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7" name="Rectangle 6"/>
          <p:cNvSpPr>
            <a:spLocks noGrp="1" noChangeArrowheads="1"/>
          </p:cNvSpPr>
          <p:nvPr>
            <p:ph type="sldNum" sz="quarter" idx="12"/>
          </p:nvPr>
        </p:nvSpPr>
        <p:spPr>
          <a:ln/>
        </p:spPr>
        <p:txBody>
          <a:bodyPr/>
          <a:lstStyle>
            <a:lvl1pPr>
              <a:defRPr/>
            </a:lvl1pPr>
          </a:lstStyle>
          <a:p>
            <a:fld id="{F6F9DE50-8001-48AC-AA81-2EF65466AEC6}" type="slidenum">
              <a:rPr lang="fr-FR"/>
              <a:pPr/>
              <a:t>‹Nr.›</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027" name="Rectangle 3"/>
          <p:cNvSpPr>
            <a:spLocks noGrp="1" noChangeArrowheads="1"/>
          </p:cNvSpPr>
          <p:nvPr>
            <p:ph type="body" idx="1"/>
          </p:nvPr>
        </p:nvSpPr>
        <p:spPr bwMode="auto">
          <a:xfrm>
            <a:off x="742950" y="1981200"/>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dirty="0">
                <a:latin typeface="Times New Roman" pitchFamily="18" charset="0"/>
                <a:cs typeface="+mn-cs"/>
              </a:defRPr>
            </a:lvl1pPr>
          </a:lstStyle>
          <a:p>
            <a:pPr>
              <a:defRPr/>
            </a:pPr>
            <a:endParaRPr lang="fr-FR"/>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dirty="0">
                <a:latin typeface="Times New Roman" pitchFamily="18" charset="0"/>
                <a:cs typeface="+mn-cs"/>
              </a:defRPr>
            </a:lvl1pPr>
          </a:lstStyle>
          <a:p>
            <a:pPr>
              <a:defRPr/>
            </a:pPr>
            <a:r>
              <a:rPr lang="fr-FR"/>
              <a:t>MANUEL 6S_NOBEL_BIOCARE_STOCKHOLM.PPT</a:t>
            </a:r>
          </a:p>
        </p:txBody>
      </p:sp>
      <p:sp>
        <p:nvSpPr>
          <p:cNvPr id="1030" name="Rectangle 6"/>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12C6F0A-5A92-4A42-A8EC-6B0B8AE36321}" type="slidenum">
              <a:rPr lang="fr-FR"/>
              <a:pPr/>
              <a:t>‹Nr.›</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1.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notesSlide" Target="../notesSlides/notesSlide1.xml"/><Relationship Id="rId5" Type="http://schemas.openxmlformats.org/officeDocument/2006/relationships/tags" Target="../tags/tag5.xml"/><Relationship Id="rId10" Type="http://schemas.openxmlformats.org/officeDocument/2006/relationships/slideLayout" Target="../slideLayouts/slideLayout7.xml"/><Relationship Id="rId4" Type="http://schemas.openxmlformats.org/officeDocument/2006/relationships/tags" Target="../tags/tag4.xml"/><Relationship Id="rId9" Type="http://schemas.openxmlformats.org/officeDocument/2006/relationships/tags" Target="../tags/tag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2"/>
          <p:cNvSpPr>
            <a:spLocks noChangeShapeType="1"/>
          </p:cNvSpPr>
          <p:nvPr/>
        </p:nvSpPr>
        <p:spPr bwMode="auto">
          <a:xfrm>
            <a:off x="3152800" y="0"/>
            <a:ext cx="0" cy="6858000"/>
          </a:xfrm>
          <a:prstGeom prst="line">
            <a:avLst/>
          </a:prstGeom>
          <a:noFill/>
          <a:ln w="9525">
            <a:solidFill>
              <a:schemeClr val="tx1"/>
            </a:solidFill>
            <a:round/>
            <a:headEnd/>
            <a:tailEnd/>
          </a:ln>
        </p:spPr>
        <p:txBody>
          <a:bodyPr wrap="none" anchor="ctr"/>
          <a:lstStyle/>
          <a:p>
            <a:endParaRPr lang="en-US"/>
          </a:p>
        </p:txBody>
      </p:sp>
      <p:sp>
        <p:nvSpPr>
          <p:cNvPr id="4099" name="Line 3"/>
          <p:cNvSpPr>
            <a:spLocks noChangeShapeType="1"/>
          </p:cNvSpPr>
          <p:nvPr/>
        </p:nvSpPr>
        <p:spPr bwMode="auto">
          <a:xfrm>
            <a:off x="6438165" y="0"/>
            <a:ext cx="0" cy="6858000"/>
          </a:xfrm>
          <a:prstGeom prst="line">
            <a:avLst/>
          </a:prstGeom>
          <a:noFill/>
          <a:ln w="9525">
            <a:solidFill>
              <a:schemeClr val="tx1"/>
            </a:solidFill>
            <a:round/>
            <a:headEnd/>
            <a:tailEnd/>
          </a:ln>
        </p:spPr>
        <p:txBody>
          <a:bodyPr wrap="none" anchor="ctr"/>
          <a:lstStyle/>
          <a:p>
            <a:endParaRPr lang="en-US"/>
          </a:p>
        </p:txBody>
      </p:sp>
      <p:sp>
        <p:nvSpPr>
          <p:cNvPr id="4100" name="Text Box 10"/>
          <p:cNvSpPr txBox="1">
            <a:spLocks noChangeArrowheads="1"/>
          </p:cNvSpPr>
          <p:nvPr/>
        </p:nvSpPr>
        <p:spPr bwMode="auto">
          <a:xfrm>
            <a:off x="6775450" y="6629400"/>
            <a:ext cx="247650" cy="261938"/>
          </a:xfrm>
          <a:prstGeom prst="rect">
            <a:avLst/>
          </a:prstGeom>
          <a:noFill/>
          <a:ln w="9525">
            <a:noFill/>
            <a:miter lim="800000"/>
            <a:headEnd/>
            <a:tailEnd/>
          </a:ln>
        </p:spPr>
        <p:txBody>
          <a:bodyPr>
            <a:spAutoFit/>
          </a:bodyPr>
          <a:lstStyle/>
          <a:p>
            <a:pPr>
              <a:spcBef>
                <a:spcPct val="50000"/>
              </a:spcBef>
            </a:pPr>
            <a:r>
              <a:rPr lang="fr-FR" sz="1100">
                <a:latin typeface="Arial" charset="0"/>
              </a:rPr>
              <a:t>1</a:t>
            </a:r>
          </a:p>
        </p:txBody>
      </p:sp>
      <p:sp>
        <p:nvSpPr>
          <p:cNvPr id="4101" name="Text Box 11"/>
          <p:cNvSpPr txBox="1">
            <a:spLocks noChangeArrowheads="1"/>
          </p:cNvSpPr>
          <p:nvPr/>
        </p:nvSpPr>
        <p:spPr bwMode="auto">
          <a:xfrm>
            <a:off x="3363913" y="6629400"/>
            <a:ext cx="412750" cy="261938"/>
          </a:xfrm>
          <a:prstGeom prst="rect">
            <a:avLst/>
          </a:prstGeom>
          <a:noFill/>
          <a:ln w="9525">
            <a:noFill/>
            <a:miter lim="800000"/>
            <a:headEnd/>
            <a:tailEnd/>
          </a:ln>
        </p:spPr>
        <p:txBody>
          <a:bodyPr>
            <a:spAutoFit/>
          </a:bodyPr>
          <a:lstStyle/>
          <a:p>
            <a:pPr>
              <a:spcBef>
                <a:spcPct val="50000"/>
              </a:spcBef>
            </a:pPr>
            <a:r>
              <a:rPr lang="fr-FR" sz="1100">
                <a:latin typeface="Arial" charset="0"/>
              </a:rPr>
              <a:t>6</a:t>
            </a:r>
          </a:p>
        </p:txBody>
      </p:sp>
      <p:sp>
        <p:nvSpPr>
          <p:cNvPr id="4102" name="Text Box 12"/>
          <p:cNvSpPr txBox="1">
            <a:spLocks noChangeArrowheads="1"/>
          </p:cNvSpPr>
          <p:nvPr/>
        </p:nvSpPr>
        <p:spPr bwMode="auto">
          <a:xfrm>
            <a:off x="61913" y="6629400"/>
            <a:ext cx="412750" cy="261938"/>
          </a:xfrm>
          <a:prstGeom prst="rect">
            <a:avLst/>
          </a:prstGeom>
          <a:noFill/>
          <a:ln w="9525">
            <a:noFill/>
            <a:miter lim="800000"/>
            <a:headEnd/>
            <a:tailEnd/>
          </a:ln>
        </p:spPr>
        <p:txBody>
          <a:bodyPr>
            <a:spAutoFit/>
          </a:bodyPr>
          <a:lstStyle/>
          <a:p>
            <a:pPr>
              <a:spcBef>
                <a:spcPct val="50000"/>
              </a:spcBef>
            </a:pPr>
            <a:r>
              <a:rPr lang="fr-FR" sz="1100">
                <a:latin typeface="Arial" charset="0"/>
              </a:rPr>
              <a:t>5</a:t>
            </a:r>
          </a:p>
        </p:txBody>
      </p:sp>
      <p:sp>
        <p:nvSpPr>
          <p:cNvPr id="30" name="Rechteck 29"/>
          <p:cNvSpPr/>
          <p:nvPr/>
        </p:nvSpPr>
        <p:spPr>
          <a:xfrm>
            <a:off x="6851650" y="1330325"/>
            <a:ext cx="2765425" cy="523220"/>
          </a:xfrm>
          <a:prstGeom prst="rect">
            <a:avLst/>
          </a:prstGeom>
        </p:spPr>
        <p:txBody>
          <a:bodyPr>
            <a:spAutoFit/>
          </a:bodyPr>
          <a:lstStyle/>
          <a:p>
            <a:pPr>
              <a:defRPr/>
            </a:pPr>
            <a:r>
              <a:rPr lang="fr-FR" sz="2800" b="1" dirty="0">
                <a:solidFill>
                  <a:srgbClr val="C00000"/>
                </a:solidFill>
                <a:latin typeface="Arial" charset="0"/>
              </a:rPr>
              <a:t>Milkrun</a:t>
            </a:r>
            <a:endParaRPr lang="de-DE" sz="1800" dirty="0">
              <a:solidFill>
                <a:srgbClr val="C00000"/>
              </a:solidFill>
              <a:cs typeface="+mn-cs"/>
            </a:endParaRPr>
          </a:p>
        </p:txBody>
      </p:sp>
      <p:sp>
        <p:nvSpPr>
          <p:cNvPr id="4104" name="Rectangle 39"/>
          <p:cNvSpPr>
            <a:spLocks noChangeArrowheads="1"/>
          </p:cNvSpPr>
          <p:nvPr/>
        </p:nvSpPr>
        <p:spPr bwMode="auto">
          <a:xfrm>
            <a:off x="0" y="-230188"/>
            <a:ext cx="184150" cy="460376"/>
          </a:xfrm>
          <a:prstGeom prst="rect">
            <a:avLst/>
          </a:prstGeom>
          <a:noFill/>
          <a:ln w="9525">
            <a:noFill/>
            <a:miter lim="800000"/>
            <a:headEnd/>
            <a:tailEnd/>
          </a:ln>
          <a:effectLst/>
        </p:spPr>
        <p:txBody>
          <a:bodyPr wrap="none" anchor="ctr">
            <a:spAutoFit/>
          </a:bodyPr>
          <a:lstStyle/>
          <a:p>
            <a:pPr eaLnBrk="1" hangingPunct="1"/>
            <a:endParaRPr lang="de-DE"/>
          </a:p>
        </p:txBody>
      </p:sp>
      <p:sp>
        <p:nvSpPr>
          <p:cNvPr id="60" name="Text Box 11"/>
          <p:cNvSpPr txBox="1">
            <a:spLocks noChangeArrowheads="1"/>
          </p:cNvSpPr>
          <p:nvPr/>
        </p:nvSpPr>
        <p:spPr bwMode="auto">
          <a:xfrm>
            <a:off x="3332820" y="230188"/>
            <a:ext cx="3060340" cy="4278094"/>
          </a:xfrm>
          <a:prstGeom prst="rect">
            <a:avLst/>
          </a:prstGeom>
          <a:solidFill>
            <a:srgbClr val="CCFF99"/>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eaLnBrk="1" hangingPunct="1">
              <a:defRPr/>
            </a:pPr>
            <a:r>
              <a:rPr lang="de-DE" sz="1600" b="1" dirty="0">
                <a:latin typeface="Arial" pitchFamily="34" charset="0"/>
                <a:cs typeface="Arial" pitchFamily="34" charset="0"/>
              </a:rPr>
              <a:t>Benefits</a:t>
            </a:r>
          </a:p>
          <a:p>
            <a:pPr eaLnBrk="1" hangingPunct="1">
              <a:defRPr/>
            </a:pPr>
            <a:endParaRPr lang="de-DE" sz="1600" b="1" dirty="0">
              <a:latin typeface="Arial" pitchFamily="34" charset="0"/>
              <a:cs typeface="Arial" pitchFamily="34" charset="0"/>
            </a:endParaRPr>
          </a:p>
          <a:p>
            <a:pPr eaLnBrk="1" hangingPunct="1">
              <a:defRPr/>
            </a:pPr>
            <a:r>
              <a:rPr lang="de-DE" sz="1200" dirty="0">
                <a:latin typeface="Arial" pitchFamily="34" charset="0"/>
                <a:cs typeface="Arial" pitchFamily="34" charset="0"/>
              </a:rPr>
              <a:t>1- </a:t>
            </a:r>
            <a:r>
              <a:rPr lang="en-US" sz="1200" dirty="0">
                <a:latin typeface="Arial" pitchFamily="34" charset="0"/>
                <a:cs typeface="Arial" pitchFamily="34" charset="0"/>
              </a:rPr>
              <a:t>Reduction of works traffic</a:t>
            </a:r>
          </a:p>
          <a:p>
            <a:pPr eaLnBrk="1" hangingPunct="1">
              <a:defRPr/>
            </a:pPr>
            <a:endParaRPr lang="en-US" sz="1200" dirty="0">
              <a:latin typeface="Arial" pitchFamily="34" charset="0"/>
              <a:cs typeface="Arial" pitchFamily="34" charset="0"/>
            </a:endParaRPr>
          </a:p>
          <a:p>
            <a:pPr eaLnBrk="1" hangingPunct="1">
              <a:defRPr/>
            </a:pPr>
            <a:r>
              <a:rPr lang="en-US" sz="1200" dirty="0">
                <a:latin typeface="Arial" pitchFamily="34" charset="0"/>
                <a:cs typeface="Arial" pitchFamily="34" charset="0"/>
              </a:rPr>
              <a:t>2- Leveling the daily material flow.</a:t>
            </a:r>
          </a:p>
          <a:p>
            <a:pPr eaLnBrk="1" hangingPunct="1">
              <a:defRPr/>
            </a:pPr>
            <a:endParaRPr lang="en-US" sz="1200" dirty="0">
              <a:latin typeface="Arial" pitchFamily="34" charset="0"/>
              <a:cs typeface="Arial" pitchFamily="34" charset="0"/>
            </a:endParaRPr>
          </a:p>
          <a:p>
            <a:pPr eaLnBrk="1" hangingPunct="1">
              <a:defRPr/>
            </a:pPr>
            <a:r>
              <a:rPr lang="en-US" sz="1200" dirty="0">
                <a:latin typeface="Arial" pitchFamily="34" charset="0"/>
                <a:cs typeface="Arial" pitchFamily="34" charset="0"/>
              </a:rPr>
              <a:t>3- Reduction of lots.</a:t>
            </a:r>
          </a:p>
          <a:p>
            <a:pPr eaLnBrk="1" hangingPunct="1">
              <a:defRPr/>
            </a:pPr>
            <a:endParaRPr lang="en-US" sz="1200" dirty="0">
              <a:latin typeface="Arial" pitchFamily="34" charset="0"/>
              <a:cs typeface="Arial" pitchFamily="34" charset="0"/>
            </a:endParaRPr>
          </a:p>
          <a:p>
            <a:pPr eaLnBrk="1" hangingPunct="1">
              <a:defRPr/>
            </a:pPr>
            <a:r>
              <a:rPr lang="en-US" sz="1200" dirty="0">
                <a:latin typeface="Arial" pitchFamily="34" charset="0"/>
                <a:cs typeface="Arial" pitchFamily="34" charset="0"/>
              </a:rPr>
              <a:t>4- Reduction of costs in connection with material transport.</a:t>
            </a:r>
          </a:p>
          <a:p>
            <a:pPr eaLnBrk="1" hangingPunct="1">
              <a:defRPr/>
            </a:pPr>
            <a:endParaRPr lang="en-US" sz="1200" dirty="0">
              <a:latin typeface="Arial" pitchFamily="34" charset="0"/>
              <a:cs typeface="Arial" pitchFamily="34" charset="0"/>
            </a:endParaRPr>
          </a:p>
          <a:p>
            <a:pPr eaLnBrk="1" hangingPunct="1">
              <a:defRPr/>
            </a:pPr>
            <a:r>
              <a:rPr lang="en-US" sz="1200" dirty="0">
                <a:latin typeface="Arial" pitchFamily="34" charset="0"/>
                <a:cs typeface="Arial" pitchFamily="34" charset="0"/>
              </a:rPr>
              <a:t>5- Significant reduction in parts loss throughout the process.</a:t>
            </a:r>
          </a:p>
          <a:p>
            <a:pPr eaLnBrk="1" hangingPunct="1">
              <a:defRPr/>
            </a:pPr>
            <a:endParaRPr lang="en-US" sz="1200" dirty="0">
              <a:latin typeface="Arial" pitchFamily="34" charset="0"/>
              <a:cs typeface="Arial" pitchFamily="34" charset="0"/>
            </a:endParaRPr>
          </a:p>
          <a:p>
            <a:pPr eaLnBrk="1" hangingPunct="1">
              <a:defRPr/>
            </a:pPr>
            <a:r>
              <a:rPr lang="en-US" sz="1200" dirty="0">
                <a:latin typeface="Arial" pitchFamily="34" charset="0"/>
                <a:cs typeface="Arial" pitchFamily="34" charset="0"/>
              </a:rPr>
              <a:t>6- Instructs the parts to follow the sequence of operations specified in the manufacturing order.</a:t>
            </a:r>
          </a:p>
          <a:p>
            <a:pPr eaLnBrk="1" hangingPunct="1">
              <a:defRPr/>
            </a:pPr>
            <a:endParaRPr lang="en-US" sz="1200" dirty="0">
              <a:latin typeface="Arial" pitchFamily="34" charset="0"/>
              <a:cs typeface="Arial" pitchFamily="34" charset="0"/>
            </a:endParaRPr>
          </a:p>
          <a:p>
            <a:pPr eaLnBrk="1" hangingPunct="1">
              <a:defRPr/>
            </a:pPr>
            <a:r>
              <a:rPr lang="en-US" sz="1200" dirty="0">
                <a:latin typeface="Arial" pitchFamily="34" charset="0"/>
                <a:cs typeface="Arial" pitchFamily="34" charset="0"/>
              </a:rPr>
              <a:t>7- There is not necessarily a financial effort required, with organization and standardization it will be a good one</a:t>
            </a:r>
          </a:p>
          <a:p>
            <a:pPr eaLnBrk="1" hangingPunct="1">
              <a:defRPr/>
            </a:pPr>
            <a:r>
              <a:rPr lang="en-US" sz="1200" dirty="0">
                <a:latin typeface="Arial" pitchFamily="34" charset="0"/>
                <a:cs typeface="Arial" pitchFamily="34" charset="0"/>
              </a:rPr>
              <a:t>Result achieved.</a:t>
            </a:r>
            <a:endParaRPr lang="de-DE" sz="1200" dirty="0">
              <a:latin typeface="Arial" pitchFamily="34" charset="0"/>
              <a:cs typeface="Arial" pitchFamily="34" charset="0"/>
            </a:endParaRPr>
          </a:p>
        </p:txBody>
      </p:sp>
      <p:sp>
        <p:nvSpPr>
          <p:cNvPr id="61" name="Text Box 11"/>
          <p:cNvSpPr txBox="1">
            <a:spLocks noChangeArrowheads="1"/>
          </p:cNvSpPr>
          <p:nvPr/>
        </p:nvSpPr>
        <p:spPr bwMode="auto">
          <a:xfrm>
            <a:off x="184150" y="222250"/>
            <a:ext cx="2968625" cy="5201424"/>
          </a:xfrm>
          <a:prstGeom prst="rect">
            <a:avLst/>
          </a:prstGeom>
          <a:solidFill>
            <a:srgbClr val="CCFF99"/>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eaLnBrk="1" hangingPunct="1">
              <a:defRPr/>
            </a:pPr>
            <a:r>
              <a:rPr lang="pt-BR" sz="1600" b="1" dirty="0">
                <a:latin typeface="Arial" pitchFamily="34" charset="0"/>
                <a:cs typeface="Arial" pitchFamily="34" charset="0"/>
              </a:rPr>
              <a:t>Milkrun process</a:t>
            </a:r>
          </a:p>
          <a:p>
            <a:pPr eaLnBrk="1" hangingPunct="1">
              <a:defRPr/>
            </a:pPr>
            <a:endParaRPr lang="pt-BR" sz="1600" b="1" dirty="0">
              <a:latin typeface="Arial" pitchFamily="34" charset="0"/>
              <a:cs typeface="Arial" pitchFamily="34" charset="0"/>
            </a:endParaRPr>
          </a:p>
          <a:p>
            <a:pPr eaLnBrk="1" hangingPunct="1">
              <a:defRPr/>
            </a:pPr>
            <a:r>
              <a:rPr lang="en-US" sz="1200" dirty="0">
                <a:latin typeface="Arial" pitchFamily="34" charset="0"/>
                <a:cs typeface="Arial" pitchFamily="34" charset="0"/>
              </a:rPr>
              <a:t>1- The model of the milk run principle was the traditional milk boy in America and England, who only provided a milk bottle if he could take an empty bottle with him. This ensured that there was never too much milk in the house and that it could go bad.</a:t>
            </a:r>
          </a:p>
          <a:p>
            <a:pPr eaLnBrk="1" hangingPunct="1">
              <a:defRPr/>
            </a:pPr>
            <a:endParaRPr lang="en-US" sz="1200" dirty="0">
              <a:latin typeface="Arial" pitchFamily="34" charset="0"/>
              <a:cs typeface="Arial" pitchFamily="34" charset="0"/>
            </a:endParaRPr>
          </a:p>
          <a:p>
            <a:pPr eaLnBrk="1" hangingPunct="1">
              <a:defRPr/>
            </a:pPr>
            <a:r>
              <a:rPr lang="en-US" sz="1200" dirty="0">
                <a:latin typeface="Arial" pitchFamily="34" charset="0"/>
                <a:cs typeface="Arial" pitchFamily="34" charset="0"/>
              </a:rPr>
              <a:t>2- The concept is based on the basic idea that only the material is replenished in the amount as it was used up. The lot size is set once (a milk bottle) and, if necessary, controlled by signal cards (Kanban). The replacement cycle and the route are also set in advance (similar to a bus schedule).</a:t>
            </a:r>
          </a:p>
          <a:p>
            <a:pPr eaLnBrk="1" hangingPunct="1">
              <a:defRPr/>
            </a:pPr>
            <a:endParaRPr lang="de-DE" sz="1200" dirty="0">
              <a:latin typeface="Arial" pitchFamily="34" charset="0"/>
              <a:cs typeface="Arial" pitchFamily="34" charset="0"/>
            </a:endParaRPr>
          </a:p>
          <a:p>
            <a:pPr eaLnBrk="1" hangingPunct="1">
              <a:defRPr/>
            </a:pPr>
            <a:r>
              <a:rPr lang="pt-BR" sz="1200" dirty="0">
                <a:latin typeface="Arial" pitchFamily="34" charset="0"/>
                <a:cs typeface="Arial" pitchFamily="34" charset="0"/>
              </a:rPr>
              <a:t> </a:t>
            </a:r>
            <a:r>
              <a:rPr lang="en-US" sz="1200" dirty="0">
                <a:latin typeface="Arial" pitchFamily="34" charset="0"/>
                <a:cs typeface="Arial" pitchFamily="34" charset="0"/>
              </a:rPr>
              <a:t>3- This method allows reduced inventories, optimization of production time, reduction of waiting time, use of less handling equipment, reduction of factory traffic, leveling of material receiving flow and scheduled shipments.</a:t>
            </a:r>
          </a:p>
          <a:p>
            <a:pPr eaLnBrk="1" hangingPunct="1">
              <a:defRPr/>
            </a:pPr>
            <a:endParaRPr lang="en-US" sz="1200" b="1" dirty="0">
              <a:latin typeface="Arial" pitchFamily="34" charset="0"/>
              <a:cs typeface="Arial" pitchFamily="34" charset="0"/>
            </a:endParaRPr>
          </a:p>
          <a:p>
            <a:pPr eaLnBrk="1" hangingPunct="1">
              <a:defRPr/>
            </a:pPr>
            <a:endParaRPr lang="de-DE" sz="1200" b="1" dirty="0">
              <a:latin typeface="Arial" pitchFamily="34" charset="0"/>
              <a:cs typeface="Arial" pitchFamily="34" charset="0"/>
            </a:endParaRPr>
          </a:p>
        </p:txBody>
      </p:sp>
      <p:grpSp>
        <p:nvGrpSpPr>
          <p:cNvPr id="4110" name="Group 61"/>
          <p:cNvGrpSpPr>
            <a:grpSpLocks/>
          </p:cNvGrpSpPr>
          <p:nvPr/>
        </p:nvGrpSpPr>
        <p:grpSpPr bwMode="auto">
          <a:xfrm>
            <a:off x="8913813" y="835025"/>
            <a:ext cx="677862" cy="415925"/>
            <a:chOff x="1071563" y="1785938"/>
            <a:chExt cx="7000875" cy="4572000"/>
          </a:xfrm>
        </p:grpSpPr>
        <p:sp>
          <p:nvSpPr>
            <p:cNvPr id="31" name="Rectangle 2"/>
            <p:cNvSpPr>
              <a:spLocks noChangeArrowheads="1"/>
            </p:cNvSpPr>
            <p:nvPr>
              <p:custDataLst>
                <p:tags r:id="rId1"/>
              </p:custDataLst>
            </p:nvPr>
          </p:nvSpPr>
          <p:spPr bwMode="auto">
            <a:xfrm>
              <a:off x="1858547" y="3007465"/>
              <a:ext cx="1705132" cy="2635013"/>
            </a:xfrm>
            <a:prstGeom prst="rect">
              <a:avLst/>
            </a:prstGeom>
            <a:solidFill>
              <a:sysClr val="window" lastClr="FFFFFF"/>
            </a:solidFill>
            <a:ln w="9525">
              <a:solidFill>
                <a:sysClr val="windowText" lastClr="00000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2" name="Rectangle 16"/>
            <p:cNvSpPr>
              <a:spLocks noChangeArrowheads="1"/>
            </p:cNvSpPr>
            <p:nvPr>
              <p:custDataLst>
                <p:tags r:id="rId2"/>
              </p:custDataLst>
            </p:nvPr>
          </p:nvSpPr>
          <p:spPr bwMode="auto">
            <a:xfrm>
              <a:off x="1924129" y="3007465"/>
              <a:ext cx="1573968" cy="2635013"/>
            </a:xfrm>
            <a:prstGeom prst="rect">
              <a:avLst/>
            </a:prstGeom>
            <a:solidFill>
              <a:srgbClr val="CC0000"/>
            </a:solidFill>
            <a:ln w="9525" algn="ctr">
              <a:solidFill>
                <a:srgbClr val="505050"/>
              </a:solidFill>
              <a:miter lim="800000"/>
              <a:headEnd/>
              <a:tailEnd/>
            </a:ln>
          </p:spPr>
          <p:txBody>
            <a:bodyPr anchor="ctr"/>
            <a:lstStyle/>
            <a:p>
              <a:pPr marL="0" lvl="2" indent="3175" algn="ctr" eaLnBrk="1" fontAlgn="auto" hangingPunct="1">
                <a:lnSpc>
                  <a:spcPct val="90000"/>
                </a:lnSpc>
                <a:spcBef>
                  <a:spcPct val="40000"/>
                </a:spcBef>
                <a:spcAft>
                  <a:spcPts val="0"/>
                </a:spcAft>
                <a:buClr>
                  <a:srgbClr val="D9D9D9"/>
                </a:buClr>
                <a:defRPr/>
              </a:pPr>
              <a:endParaRPr lang="en-GB" sz="1800" b="1" kern="0" dirty="0">
                <a:solidFill>
                  <a:srgbClr val="000000"/>
                </a:solidFill>
              </a:endParaRPr>
            </a:p>
          </p:txBody>
        </p:sp>
        <p:sp>
          <p:nvSpPr>
            <p:cNvPr id="33" name="Rectangle 6"/>
            <p:cNvSpPr>
              <a:spLocks noChangeArrowheads="1"/>
            </p:cNvSpPr>
            <p:nvPr>
              <p:custDataLst>
                <p:tags r:id="rId3"/>
              </p:custDataLst>
            </p:nvPr>
          </p:nvSpPr>
          <p:spPr bwMode="auto">
            <a:xfrm>
              <a:off x="1071563" y="5851882"/>
              <a:ext cx="7000875" cy="506056"/>
            </a:xfrm>
            <a:prstGeom prst="rect">
              <a:avLst/>
            </a:prstGeom>
            <a:solidFill>
              <a:sysClr val="window" lastClr="FFFFFF">
                <a:lumMod val="85000"/>
              </a:sysClr>
            </a:solidFill>
            <a:ln w="9525" cap="flat" cmpd="sng" algn="ctr">
              <a:solidFill>
                <a:srgbClr val="505050"/>
              </a:solidFill>
              <a:prstDash val="solid"/>
              <a:miter lim="800000"/>
              <a:headEnd type="none" w="med" len="med"/>
              <a:tailEnd type="none" w="med" len="med"/>
            </a:ln>
            <a:effectLst/>
          </p:spPr>
          <p:txBody>
            <a:bodyPr lIns="90000" anchor="ctr"/>
            <a:lstStyle/>
            <a:p>
              <a:pPr marL="1588" lvl="1" algn="ctr" eaLnBrk="1" fontAlgn="auto" hangingPunct="1">
                <a:spcBef>
                  <a:spcPct val="40000"/>
                </a:spcBef>
                <a:spcAft>
                  <a:spcPts val="0"/>
                </a:spcAft>
                <a:defRPr/>
              </a:pPr>
              <a:endParaRPr lang="en-GB" sz="1800" kern="0" dirty="0">
                <a:solidFill>
                  <a:sysClr val="windowText" lastClr="000000"/>
                </a:solidFill>
              </a:endParaRPr>
            </a:p>
          </p:txBody>
        </p:sp>
        <p:sp>
          <p:nvSpPr>
            <p:cNvPr id="34" name="AutoShape 7"/>
            <p:cNvSpPr>
              <a:spLocks noChangeArrowheads="1"/>
            </p:cNvSpPr>
            <p:nvPr/>
          </p:nvSpPr>
          <p:spPr bwMode="auto">
            <a:xfrm rot="16200000">
              <a:off x="4074662" y="-1217161"/>
              <a:ext cx="994677" cy="7000875"/>
            </a:xfrm>
            <a:prstGeom prst="homePlate">
              <a:avLst>
                <a:gd name="adj" fmla="val 68019"/>
              </a:avLst>
            </a:prstGeom>
            <a:solidFill>
              <a:sysClr val="window" lastClr="FFFFFF">
                <a:lumMod val="85000"/>
              </a:sysClr>
            </a:solidFill>
            <a:ln w="9525">
              <a:solidFill>
                <a:srgbClr val="505050"/>
              </a:solidFill>
              <a:miter lim="800000"/>
              <a:headEnd/>
              <a:tailEnd/>
            </a:ln>
            <a:effectLst/>
          </p:spPr>
          <p:txBody>
            <a:bodyPr vert="eaVert" wrap="none" lIns="90000" tIns="46800" rIns="90000" bIns="46800" anchor="ctr"/>
            <a:lstStyle/>
            <a:p>
              <a:pPr algn="ctr" eaLnBrk="1" fontAlgn="auto" hangingPunct="1">
                <a:spcBef>
                  <a:spcPct val="40000"/>
                </a:spcBef>
                <a:spcAft>
                  <a:spcPts val="0"/>
                </a:spcAft>
                <a:defRPr/>
              </a:pPr>
              <a:endParaRPr lang="en-GB" sz="1600" b="1" kern="0" dirty="0">
                <a:solidFill>
                  <a:sysClr val="windowText" lastClr="000000"/>
                </a:solidFill>
              </a:endParaRPr>
            </a:p>
          </p:txBody>
        </p:sp>
        <p:sp>
          <p:nvSpPr>
            <p:cNvPr id="35" name="Rectangle 8"/>
            <p:cNvSpPr>
              <a:spLocks noChangeArrowheads="1"/>
            </p:cNvSpPr>
            <p:nvPr>
              <p:custDataLst>
                <p:tags r:id="rId4"/>
              </p:custDataLst>
            </p:nvPr>
          </p:nvSpPr>
          <p:spPr bwMode="auto">
            <a:xfrm>
              <a:off x="1792965" y="2780615"/>
              <a:ext cx="1852687" cy="226849"/>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6" name="Rectangle 9"/>
            <p:cNvSpPr>
              <a:spLocks noChangeArrowheads="1"/>
            </p:cNvSpPr>
            <p:nvPr>
              <p:custDataLst>
                <p:tags r:id="rId5"/>
              </p:custDataLst>
            </p:nvPr>
          </p:nvSpPr>
          <p:spPr bwMode="auto">
            <a:xfrm>
              <a:off x="1792965" y="5642478"/>
              <a:ext cx="1852687" cy="209405"/>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7" name="Rectangle 2"/>
            <p:cNvSpPr>
              <a:spLocks noChangeArrowheads="1"/>
            </p:cNvSpPr>
            <p:nvPr>
              <p:custDataLst>
                <p:tags r:id="rId6"/>
              </p:custDataLst>
            </p:nvPr>
          </p:nvSpPr>
          <p:spPr bwMode="auto">
            <a:xfrm>
              <a:off x="5563931" y="3007465"/>
              <a:ext cx="1721523" cy="2635013"/>
            </a:xfrm>
            <a:prstGeom prst="rect">
              <a:avLst/>
            </a:prstGeom>
            <a:solidFill>
              <a:sysClr val="window" lastClr="FFFFFF"/>
            </a:solidFill>
            <a:ln w="9525">
              <a:solidFill>
                <a:sysClr val="windowText" lastClr="00000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8" name="Rectangle 29"/>
            <p:cNvSpPr>
              <a:spLocks noChangeArrowheads="1"/>
            </p:cNvSpPr>
            <p:nvPr>
              <p:custDataLst>
                <p:tags r:id="rId7"/>
              </p:custDataLst>
            </p:nvPr>
          </p:nvSpPr>
          <p:spPr bwMode="auto">
            <a:xfrm>
              <a:off x="5645903" y="3007465"/>
              <a:ext cx="1573968" cy="2635013"/>
            </a:xfrm>
            <a:prstGeom prst="rect">
              <a:avLst/>
            </a:prstGeom>
            <a:solidFill>
              <a:sysClr val="window" lastClr="FFFFFF"/>
            </a:solidFill>
            <a:ln w="9525" algn="ctr">
              <a:solidFill>
                <a:srgbClr val="505050"/>
              </a:solidFill>
              <a:miter lim="800000"/>
              <a:headEnd/>
              <a:tailEnd/>
            </a:ln>
          </p:spPr>
          <p:txBody>
            <a:bodyPr anchor="ctr"/>
            <a:lstStyle/>
            <a:p>
              <a:pPr marL="0" lvl="2" indent="3175" algn="ctr" eaLnBrk="1" fontAlgn="auto" hangingPunct="1">
                <a:lnSpc>
                  <a:spcPct val="90000"/>
                </a:lnSpc>
                <a:spcBef>
                  <a:spcPct val="40000"/>
                </a:spcBef>
                <a:spcAft>
                  <a:spcPts val="0"/>
                </a:spcAft>
                <a:buClr>
                  <a:srgbClr val="D9D9D9"/>
                </a:buClr>
                <a:defRPr/>
              </a:pPr>
              <a:endParaRPr lang="en-GB" sz="1800" b="1" kern="0" dirty="0">
                <a:solidFill>
                  <a:srgbClr val="000000"/>
                </a:solidFill>
              </a:endParaRPr>
            </a:p>
          </p:txBody>
        </p:sp>
        <p:sp>
          <p:nvSpPr>
            <p:cNvPr id="39" name="Rectangle 8"/>
            <p:cNvSpPr>
              <a:spLocks noChangeArrowheads="1"/>
            </p:cNvSpPr>
            <p:nvPr>
              <p:custDataLst>
                <p:tags r:id="rId8"/>
              </p:custDataLst>
            </p:nvPr>
          </p:nvSpPr>
          <p:spPr bwMode="auto">
            <a:xfrm>
              <a:off x="5498349" y="2780615"/>
              <a:ext cx="1852687" cy="226849"/>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40" name="Rectangle 9"/>
            <p:cNvSpPr>
              <a:spLocks noChangeArrowheads="1"/>
            </p:cNvSpPr>
            <p:nvPr>
              <p:custDataLst>
                <p:tags r:id="rId9"/>
              </p:custDataLst>
            </p:nvPr>
          </p:nvSpPr>
          <p:spPr bwMode="auto">
            <a:xfrm>
              <a:off x="5498349" y="5642478"/>
              <a:ext cx="1852687" cy="209405"/>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grpSp>
      <p:sp>
        <p:nvSpPr>
          <p:cNvPr id="41" name="Curved Left Arrow 13"/>
          <p:cNvSpPr>
            <a:spLocks noChangeArrowheads="1"/>
          </p:cNvSpPr>
          <p:nvPr/>
        </p:nvSpPr>
        <p:spPr bwMode="auto">
          <a:xfrm rot="10800000">
            <a:off x="9097963" y="973138"/>
            <a:ext cx="139700" cy="180975"/>
          </a:xfrm>
          <a:prstGeom prst="curvedLeftArrow">
            <a:avLst>
              <a:gd name="adj1" fmla="val 24848"/>
              <a:gd name="adj2" fmla="val 49701"/>
              <a:gd name="adj3" fmla="val 25000"/>
            </a:avLst>
          </a:prstGeom>
          <a:solidFill>
            <a:sysClr val="window" lastClr="FFFFFF"/>
          </a:solidFill>
          <a:ln w="9525" algn="ctr">
            <a:solidFill>
              <a:sysClr val="windowText" lastClr="000000"/>
            </a:solidFill>
            <a:round/>
            <a:headEnd/>
            <a:tailEnd/>
          </a:ln>
        </p:spPr>
        <p:txBody>
          <a:bodyPr lIns="90000" tIns="46800" rIns="90000" bIns="46800" anchor="ctr"/>
          <a:lstStyle/>
          <a:p>
            <a:pPr eaLnBrk="1" fontAlgn="auto" hangingPunct="1">
              <a:lnSpc>
                <a:spcPct val="90000"/>
              </a:lnSpc>
              <a:spcBef>
                <a:spcPts val="0"/>
              </a:spcBef>
              <a:spcAft>
                <a:spcPts val="0"/>
              </a:spcAft>
              <a:defRPr/>
            </a:pPr>
            <a:endParaRPr lang="en-US" sz="1800" kern="0" dirty="0">
              <a:solidFill>
                <a:sysClr val="windowText" lastClr="000000"/>
              </a:solidFill>
            </a:endParaRPr>
          </a:p>
        </p:txBody>
      </p:sp>
      <p:sp>
        <p:nvSpPr>
          <p:cNvPr id="42" name="Curved Left Arrow 13"/>
          <p:cNvSpPr>
            <a:spLocks noChangeArrowheads="1"/>
          </p:cNvSpPr>
          <p:nvPr/>
        </p:nvSpPr>
        <p:spPr bwMode="auto">
          <a:xfrm rot="10800000" flipH="1" flipV="1">
            <a:off x="9261475" y="958850"/>
            <a:ext cx="142875" cy="180975"/>
          </a:xfrm>
          <a:prstGeom prst="curvedLeftArrow">
            <a:avLst>
              <a:gd name="adj1" fmla="val 24981"/>
              <a:gd name="adj2" fmla="val 49975"/>
              <a:gd name="adj3" fmla="val 25000"/>
            </a:avLst>
          </a:prstGeom>
          <a:solidFill>
            <a:sysClr val="window" lastClr="FFFFFF"/>
          </a:solidFill>
          <a:ln w="9525" algn="ctr">
            <a:solidFill>
              <a:sysClr val="windowText" lastClr="000000"/>
            </a:solidFill>
            <a:round/>
            <a:headEnd/>
            <a:tailEnd/>
          </a:ln>
        </p:spPr>
        <p:txBody>
          <a:bodyPr lIns="90000" tIns="46800" rIns="90000" bIns="46800" anchor="ctr"/>
          <a:lstStyle/>
          <a:p>
            <a:pPr eaLnBrk="1" fontAlgn="auto" hangingPunct="1">
              <a:lnSpc>
                <a:spcPct val="90000"/>
              </a:lnSpc>
              <a:spcBef>
                <a:spcPts val="0"/>
              </a:spcBef>
              <a:spcAft>
                <a:spcPts val="0"/>
              </a:spcAft>
              <a:defRPr/>
            </a:pPr>
            <a:endParaRPr lang="en-US" sz="1800" kern="0" dirty="0">
              <a:solidFill>
                <a:sysClr val="windowText" lastClr="000000"/>
              </a:solidFill>
            </a:endParaRPr>
          </a:p>
        </p:txBody>
      </p:sp>
      <p:sp>
        <p:nvSpPr>
          <p:cNvPr id="4114" name="Rechteck 2"/>
          <p:cNvSpPr>
            <a:spLocks noChangeArrowheads="1"/>
          </p:cNvSpPr>
          <p:nvPr/>
        </p:nvSpPr>
        <p:spPr bwMode="auto">
          <a:xfrm>
            <a:off x="7158038" y="2470150"/>
            <a:ext cx="1755775" cy="428625"/>
          </a:xfrm>
          <a:prstGeom prst="rect">
            <a:avLst/>
          </a:prstGeom>
          <a:solidFill>
            <a:schemeClr val="bg1"/>
          </a:solidFill>
          <a:ln w="9525" algn="ctr">
            <a:solidFill>
              <a:schemeClr val="bg1"/>
            </a:solidFill>
            <a:round/>
            <a:headEnd/>
            <a:tailEnd/>
          </a:ln>
        </p:spPr>
        <p:txBody>
          <a:bodyPr/>
          <a:lstStyle/>
          <a:p>
            <a:endParaRPr lang="pt-BR"/>
          </a:p>
        </p:txBody>
      </p:sp>
      <p:pic>
        <p:nvPicPr>
          <p:cNvPr id="3" name="Grafik 2">
            <a:extLst>
              <a:ext uri="{FF2B5EF4-FFF2-40B4-BE49-F238E27FC236}">
                <a16:creationId xmlns:a16="http://schemas.microsoft.com/office/drawing/2014/main" id="{191C3510-74BD-4711-91CE-E0DBD5B70B6E}"/>
              </a:ext>
            </a:extLst>
          </p:cNvPr>
          <p:cNvPicPr>
            <a:picLocks noChangeAspect="1"/>
          </p:cNvPicPr>
          <p:nvPr/>
        </p:nvPicPr>
        <p:blipFill>
          <a:blip r:embed="rId12"/>
          <a:stretch>
            <a:fillRect/>
          </a:stretch>
        </p:blipFill>
        <p:spPr>
          <a:xfrm>
            <a:off x="6666704" y="3071853"/>
            <a:ext cx="2898357" cy="1752302"/>
          </a:xfrm>
          <a:prstGeom prst="rect">
            <a:avLst/>
          </a:prstGeom>
        </p:spPr>
      </p:pic>
      <p:sp>
        <p:nvSpPr>
          <p:cNvPr id="28" name="Rechteck 1">
            <a:extLst>
              <a:ext uri="{FF2B5EF4-FFF2-40B4-BE49-F238E27FC236}">
                <a16:creationId xmlns:a16="http://schemas.microsoft.com/office/drawing/2014/main" id="{F5ED8172-514C-44EC-8EEB-956AF77D4718}"/>
              </a:ext>
            </a:extLst>
          </p:cNvPr>
          <p:cNvSpPr>
            <a:spLocks noChangeArrowheads="1"/>
          </p:cNvSpPr>
          <p:nvPr/>
        </p:nvSpPr>
        <p:spPr bwMode="auto">
          <a:xfrm>
            <a:off x="6892925" y="149225"/>
            <a:ext cx="2778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de-DE" altLang="de-DE" sz="2000" b="1" dirty="0">
                <a:solidFill>
                  <a:srgbClr val="005DA2"/>
                </a:solidFill>
                <a:latin typeface="Arial" panose="020B0604020202020204" pitchFamily="34" charset="0"/>
                <a:cs typeface="Times New Roman" panose="02020603050405020304" pitchFamily="18" charset="0"/>
              </a:rPr>
              <a:t>FROMM Engineering </a:t>
            </a:r>
            <a:endParaRPr lang="de-DE" altLang="de-DE"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72D2B84A-A434-409E-B0F8-9DE5794CF44B}"/>
              </a:ext>
            </a:extLst>
          </p:cNvPr>
          <p:cNvPicPr>
            <a:picLocks noChangeAspect="1"/>
          </p:cNvPicPr>
          <p:nvPr/>
        </p:nvPicPr>
        <p:blipFill>
          <a:blip r:embed="rId3"/>
          <a:stretch>
            <a:fillRect/>
          </a:stretch>
        </p:blipFill>
        <p:spPr>
          <a:xfrm>
            <a:off x="128587" y="538162"/>
            <a:ext cx="9648825" cy="5781675"/>
          </a:xfrm>
          <a:prstGeom prst="rect">
            <a:avLst/>
          </a:prstGeom>
        </p:spPr>
      </p:pic>
      <p:sp>
        <p:nvSpPr>
          <p:cNvPr id="3" name="Textfeld 2">
            <a:extLst>
              <a:ext uri="{FF2B5EF4-FFF2-40B4-BE49-F238E27FC236}">
                <a16:creationId xmlns:a16="http://schemas.microsoft.com/office/drawing/2014/main" id="{A33DEDCA-E486-40E6-99B5-EEAA4BCFB8B9}"/>
              </a:ext>
            </a:extLst>
          </p:cNvPr>
          <p:cNvSpPr txBox="1"/>
          <p:nvPr/>
        </p:nvSpPr>
        <p:spPr>
          <a:xfrm>
            <a:off x="7205700" y="796667"/>
            <a:ext cx="2700300" cy="3308598"/>
          </a:xfrm>
          <a:prstGeom prst="rect">
            <a:avLst/>
          </a:prstGeom>
          <a:solidFill>
            <a:schemeClr val="bg1"/>
          </a:solidFill>
        </p:spPr>
        <p:txBody>
          <a:bodyPr wrap="square" rtlCol="0">
            <a:spAutoFit/>
          </a:bodyPr>
          <a:lstStyle/>
          <a:p>
            <a:pPr marL="342900" indent="-342900">
              <a:buFont typeface="+mj-lt"/>
              <a:buAutoNum type="arabicParenR"/>
            </a:pPr>
            <a:r>
              <a:rPr lang="en-US" sz="1100" dirty="0">
                <a:latin typeface="Calibri" panose="020F0502020204030204" pitchFamily="34" charset="0"/>
              </a:rPr>
              <a:t>Receiving Area</a:t>
            </a:r>
          </a:p>
          <a:p>
            <a:pPr marL="342900" indent="-342900">
              <a:buFont typeface="+mj-lt"/>
              <a:buAutoNum type="arabicParenR"/>
            </a:pPr>
            <a:r>
              <a:rPr lang="en-US" sz="1100" dirty="0">
                <a:latin typeface="Calibri" panose="020F0502020204030204" pitchFamily="34" charset="0"/>
              </a:rPr>
              <a:t>Returns Area</a:t>
            </a:r>
          </a:p>
          <a:p>
            <a:pPr marL="342900" indent="-342900">
              <a:buFont typeface="+mj-lt"/>
              <a:buAutoNum type="arabicParenR"/>
            </a:pPr>
            <a:r>
              <a:rPr lang="en-US" sz="1100" dirty="0">
                <a:latin typeface="Calibri" panose="020F0502020204030204" pitchFamily="34" charset="0"/>
              </a:rPr>
              <a:t>Quality room</a:t>
            </a:r>
          </a:p>
          <a:p>
            <a:pPr marL="342900" indent="-342900">
              <a:buFont typeface="+mj-lt"/>
              <a:buAutoNum type="arabicParenR"/>
            </a:pPr>
            <a:r>
              <a:rPr lang="en-US" sz="1100" dirty="0">
                <a:latin typeface="Calibri" panose="020F0502020204030204" pitchFamily="34" charset="0"/>
              </a:rPr>
              <a:t>Maintenance warehouse</a:t>
            </a:r>
          </a:p>
          <a:p>
            <a:pPr marL="342900" indent="-342900">
              <a:buFont typeface="+mj-lt"/>
              <a:buAutoNum type="arabicParenR"/>
            </a:pPr>
            <a:r>
              <a:rPr lang="en-US" sz="1100" dirty="0">
                <a:latin typeface="Calibri" panose="020F0502020204030204" pitchFamily="34" charset="0"/>
              </a:rPr>
              <a:t>Imported Stock Area</a:t>
            </a:r>
          </a:p>
          <a:p>
            <a:pPr marL="342900" indent="-342900">
              <a:buFont typeface="+mj-lt"/>
              <a:buAutoNum type="arabicParenR"/>
            </a:pPr>
            <a:r>
              <a:rPr lang="en-US" sz="1100" dirty="0">
                <a:latin typeface="Calibri" panose="020F0502020204030204" pitchFamily="34" charset="0"/>
              </a:rPr>
              <a:t>Raw Material</a:t>
            </a:r>
          </a:p>
          <a:p>
            <a:pPr marL="342900" indent="-342900">
              <a:buFont typeface="+mj-lt"/>
              <a:buAutoNum type="arabicParenR"/>
            </a:pPr>
            <a:r>
              <a:rPr lang="en-US" sz="1100" dirty="0">
                <a:latin typeface="Calibri" panose="020F0502020204030204" pitchFamily="34" charset="0"/>
              </a:rPr>
              <a:t>Bus Stop 1</a:t>
            </a:r>
          </a:p>
          <a:p>
            <a:pPr marL="342900" indent="-342900">
              <a:buFont typeface="+mj-lt"/>
              <a:buAutoNum type="arabicParenR"/>
            </a:pPr>
            <a:r>
              <a:rPr lang="en-US" sz="1100" dirty="0">
                <a:latin typeface="Calibri" panose="020F0502020204030204" pitchFamily="34" charset="0"/>
              </a:rPr>
              <a:t>Extrusion</a:t>
            </a:r>
          </a:p>
          <a:p>
            <a:pPr marL="342900" indent="-342900">
              <a:buFont typeface="+mj-lt"/>
              <a:buAutoNum type="arabicParenR"/>
            </a:pPr>
            <a:r>
              <a:rPr lang="en-US" sz="1100" dirty="0">
                <a:latin typeface="Calibri" panose="020F0502020204030204" pitchFamily="34" charset="0"/>
              </a:rPr>
              <a:t>Injection Molding</a:t>
            </a:r>
          </a:p>
          <a:p>
            <a:pPr marL="342900" indent="-342900">
              <a:buFont typeface="+mj-lt"/>
              <a:buAutoNum type="arabicParenR"/>
            </a:pPr>
            <a:r>
              <a:rPr lang="en-US" sz="1100" dirty="0">
                <a:latin typeface="Calibri" panose="020F0502020204030204" pitchFamily="34" charset="0"/>
              </a:rPr>
              <a:t>Scrap</a:t>
            </a:r>
          </a:p>
          <a:p>
            <a:pPr marL="342900" indent="-342900">
              <a:buFont typeface="+mj-lt"/>
              <a:buAutoNum type="arabicParenR"/>
            </a:pPr>
            <a:r>
              <a:rPr lang="en-US" sz="1100" dirty="0">
                <a:latin typeface="Calibri" panose="020F0502020204030204" pitchFamily="34" charset="0"/>
              </a:rPr>
              <a:t>Quality Area - Yazaki</a:t>
            </a:r>
          </a:p>
          <a:p>
            <a:pPr marL="342900" indent="-342900">
              <a:buFont typeface="+mj-lt"/>
              <a:buAutoNum type="arabicParenR"/>
            </a:pPr>
            <a:r>
              <a:rPr lang="en-US" sz="1100" dirty="0">
                <a:latin typeface="Calibri" panose="020F0502020204030204" pitchFamily="34" charset="0"/>
              </a:rPr>
              <a:t>Quality Area - VW</a:t>
            </a:r>
          </a:p>
          <a:p>
            <a:pPr marL="342900" indent="-342900">
              <a:buFont typeface="+mj-lt"/>
              <a:buAutoNum type="arabicParenR"/>
            </a:pPr>
            <a:r>
              <a:rPr lang="en-US" sz="1100" dirty="0">
                <a:latin typeface="Calibri" panose="020F0502020204030204" pitchFamily="34" charset="0"/>
              </a:rPr>
              <a:t>Bus Stop 2</a:t>
            </a:r>
          </a:p>
          <a:p>
            <a:pPr marL="342900" indent="-342900">
              <a:buFont typeface="+mj-lt"/>
              <a:buAutoNum type="arabicParenR"/>
            </a:pPr>
            <a:r>
              <a:rPr lang="en-US" sz="1100" dirty="0">
                <a:latin typeface="Calibri" panose="020F0502020204030204" pitchFamily="34" charset="0"/>
              </a:rPr>
              <a:t>National Product</a:t>
            </a:r>
          </a:p>
          <a:p>
            <a:pPr marL="342900" indent="-342900">
              <a:buFont typeface="+mj-lt"/>
              <a:buAutoNum type="arabicParenR"/>
            </a:pPr>
            <a:r>
              <a:rPr lang="en-US" sz="1100" dirty="0">
                <a:latin typeface="Calibri" panose="020F0502020204030204" pitchFamily="34" charset="0"/>
              </a:rPr>
              <a:t>Warehouse</a:t>
            </a:r>
          </a:p>
          <a:p>
            <a:pPr marL="342900" indent="-342900">
              <a:buFont typeface="+mj-lt"/>
              <a:buAutoNum type="arabicParenR"/>
            </a:pPr>
            <a:r>
              <a:rPr lang="en-US" sz="1100" dirty="0">
                <a:latin typeface="Calibri" panose="020F0502020204030204" pitchFamily="34" charset="0"/>
              </a:rPr>
              <a:t>Packing area</a:t>
            </a:r>
          </a:p>
          <a:p>
            <a:pPr marL="342900" indent="-342900">
              <a:buFont typeface="+mj-lt"/>
              <a:buAutoNum type="arabicParenR"/>
            </a:pPr>
            <a:r>
              <a:rPr lang="en-US" sz="1100" dirty="0">
                <a:latin typeface="Calibri" panose="020F0502020204030204" pitchFamily="34" charset="0"/>
              </a:rPr>
              <a:t>Shipping Area</a:t>
            </a:r>
            <a:endParaRPr lang="de-DE" sz="1100" dirty="0">
              <a:latin typeface="Calibri" panose="020F0502020204030204" pitchFamily="34" charset="0"/>
            </a:endParaRPr>
          </a:p>
          <a:p>
            <a:pPr marL="342900" indent="-342900">
              <a:buFont typeface="+mj-lt"/>
              <a:buAutoNum type="arabicParenR"/>
            </a:pPr>
            <a:endParaRPr lang="de-DE" sz="1100" dirty="0">
              <a:latin typeface="Calibri" panose="020F0502020204030204" pitchFamily="34" charset="0"/>
            </a:endParaRPr>
          </a:p>
          <a:p>
            <a:pPr marL="342900" indent="-342900">
              <a:buFont typeface="+mj-lt"/>
              <a:buAutoNum type="arabicParenR"/>
            </a:pPr>
            <a:endParaRPr lang="en-US" sz="1100" dirty="0">
              <a:latin typeface="Calibri" panose="020F0502020204030204" pitchFamily="34" charset="0"/>
            </a:endParaRPr>
          </a:p>
        </p:txBody>
      </p:sp>
    </p:spTree>
    <p:extLst>
      <p:ext uri="{BB962C8B-B14F-4D97-AF65-F5344CB8AC3E}">
        <p14:creationId xmlns:p14="http://schemas.microsoft.com/office/powerpoint/2010/main" val="23713946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2.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3.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5.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6.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7.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8.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9.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heme/theme1.xml><?xml version="1.0" encoding="utf-8"?>
<a:theme xmlns:a="http://schemas.openxmlformats.org/drawingml/2006/main" name="Larissa-Design">
  <a:themeElements>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281</Words>
  <Application>Microsoft Office PowerPoint</Application>
  <PresentationFormat>A4-Papier (210 x 297 mm)</PresentationFormat>
  <Paragraphs>47</Paragraphs>
  <Slides>2</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Times New Roman</vt:lpstr>
      <vt:lpstr>Larissa-Design</vt:lpstr>
      <vt:lpstr>PowerPoint-Präsentation</vt:lpstr>
      <vt:lpstr>PowerPoint-Präsentation</vt:lpstr>
    </vt:vector>
  </TitlesOfParts>
  <Company>TECAFILTRES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TECAFILTRES</dc:creator>
  <cp:lastModifiedBy>Carlo Fromm</cp:lastModifiedBy>
  <cp:revision>170</cp:revision>
  <cp:lastPrinted>2019-03-12T20:05:42Z</cp:lastPrinted>
  <dcterms:created xsi:type="dcterms:W3CDTF">2002-02-05T04:13:16Z</dcterms:created>
  <dcterms:modified xsi:type="dcterms:W3CDTF">2020-01-04T15:58:59Z</dcterms:modified>
</cp:coreProperties>
</file>